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Lst>
  <p:sldSz cx="9144000" cy="5143500" type="screen16x9"/>
  <p:notesSz cx="6797675" cy="9928225"/>
  <p:embeddedFontLst>
    <p:embeddedFont>
      <p:font typeface="Work Sans ExtraLight" panose="020B0604020202020204" charset="0"/>
      <p:regular r:id="rId20"/>
      <p:bold r:id="rId21"/>
    </p:embeddedFont>
    <p:embeddedFont>
      <p:font typeface="Homemade Apple" panose="020B0604020202020204" charset="0"/>
      <p:regular r:id="rId22"/>
    </p:embeddedFont>
    <p:embeddedFont>
      <p:font typeface="Work Sans ExtraBold" panose="020B0604020202020204" charset="0"/>
      <p:bold r:id="rId23"/>
    </p:embeddedFont>
    <p:embeddedFont>
      <p:font typeface="Work Sans Medium" panose="020B0604020202020204" charset="0"/>
      <p:regular r:id="rId24"/>
      <p:bold r:id="rId25"/>
    </p:embeddedFont>
    <p:embeddedFont>
      <p:font typeface="Lato Light" panose="020B0604020202020204" charset="0"/>
      <p:regular r:id="rId26"/>
      <p:bold r:id="rId27"/>
      <p:italic r:id="rId28"/>
      <p:boldItalic r:id="rId29"/>
    </p:embeddedFont>
    <p:embeddedFont>
      <p:font typeface="Work Sans Light" panose="020B0604020202020204" charset="0"/>
      <p:regular r:id="rId30"/>
      <p:bold r:id="rId31"/>
    </p:embeddedFont>
    <p:embeddedFont>
      <p:font typeface="Work Sans" panose="020B0604020202020204" charset="0"/>
      <p:regular r:id="rId32"/>
      <p:bold r:id="rId33"/>
    </p:embeddedFont>
    <p:embeddedFont>
      <p:font typeface="Open Sans"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4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10: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1: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2: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14: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8: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9: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3: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 name="Google Shape;100;p7: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p9: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txBox="1">
            <a:spLocks noGrp="1"/>
          </p:cNvSpPr>
          <p:nvPr>
            <p:ph type="ctrTitle"/>
          </p:nvPr>
        </p:nvSpPr>
        <p:spPr>
          <a:xfrm>
            <a:off x="1048725" y="3058625"/>
            <a:ext cx="4914000" cy="1159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1"/>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4"/>
        <p:cNvGrpSpPr/>
        <p:nvPr/>
      </p:nvGrpSpPr>
      <p:grpSpPr>
        <a:xfrm>
          <a:off x="0" y="0"/>
          <a:ext cx="0" cy="0"/>
          <a:chOff x="0" y="0"/>
          <a:chExt cx="0" cy="0"/>
        </a:xfrm>
      </p:grpSpPr>
      <p:sp>
        <p:nvSpPr>
          <p:cNvPr id="55" name="Google Shape;55;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1pPr>
            <a:lvl2pPr marR="0" lvl="1"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2pPr>
            <a:lvl3pPr marR="0" lvl="2"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3pPr>
            <a:lvl4pPr marR="0" lvl="3"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4pPr>
            <a:lvl5pPr marR="0" lvl="4"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5pPr>
            <a:lvl6pPr marR="0" lvl="5"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6pPr>
            <a:lvl7pPr marR="0" lvl="6"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7pPr>
            <a:lvl8pPr marR="0" lvl="7"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8pPr>
            <a:lvl9pPr marR="0" lvl="8" algn="ctr" rtl="0">
              <a:lnSpc>
                <a:spcPct val="100000"/>
              </a:lnSpc>
              <a:spcBef>
                <a:spcPts val="0"/>
              </a:spcBef>
              <a:spcAft>
                <a:spcPts val="0"/>
              </a:spcAft>
              <a:buClr>
                <a:schemeClr val="dk1"/>
              </a:buClr>
              <a:buSzPts val="5200"/>
              <a:buFont typeface="Work Sans"/>
              <a:buNone/>
              <a:defRPr sz="5200" b="1" i="0" u="none" strike="noStrike" cap="none">
                <a:solidFill>
                  <a:schemeClr val="dk1"/>
                </a:solidFill>
                <a:latin typeface="Work Sans"/>
                <a:ea typeface="Work Sans"/>
                <a:cs typeface="Work Sans"/>
                <a:sym typeface="Work Sans"/>
              </a:defRPr>
            </a:lvl9pPr>
          </a:lstStyle>
          <a:p>
            <a:endParaRPr/>
          </a:p>
        </p:txBody>
      </p:sp>
      <p:sp>
        <p:nvSpPr>
          <p:cNvPr id="56" name="Google Shape;56;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60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1pPr>
            <a:lvl2pPr marR="0" lvl="1"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2pPr>
            <a:lvl3pPr marR="0" lvl="2"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3pPr>
            <a:lvl4pPr marR="0" lvl="3"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4pPr>
            <a:lvl5pPr marR="0" lvl="4"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5pPr>
            <a:lvl6pPr marR="0" lvl="5"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6pPr>
            <a:lvl7pPr marR="0" lvl="6"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7pPr>
            <a:lvl8pPr marR="0" lvl="7"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8pPr>
            <a:lvl9pPr marR="0" lvl="8" algn="ctr" rtl="0">
              <a:lnSpc>
                <a:spcPct val="100000"/>
              </a:lnSpc>
              <a:spcBef>
                <a:spcPts val="0"/>
              </a:spcBef>
              <a:spcAft>
                <a:spcPts val="0"/>
              </a:spcAft>
              <a:buClr>
                <a:schemeClr val="dk1"/>
              </a:buClr>
              <a:buSzPts val="2800"/>
              <a:buFont typeface="Work Sans Light"/>
              <a:buNone/>
              <a:defRPr sz="2800" b="0" i="0" u="none" strike="noStrike" cap="none">
                <a:solidFill>
                  <a:schemeClr val="dk1"/>
                </a:solidFill>
                <a:latin typeface="Work Sans Light"/>
                <a:ea typeface="Work Sans Light"/>
                <a:cs typeface="Work Sans Light"/>
                <a:sym typeface="Work Sans Light"/>
              </a:defRPr>
            </a:lvl9pPr>
          </a:lstStyle>
          <a:p>
            <a:endParaRPr/>
          </a:p>
        </p:txBody>
      </p:sp>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
        <p:cNvGrpSpPr/>
        <p:nvPr/>
      </p:nvGrpSpPr>
      <p:grpSpPr>
        <a:xfrm>
          <a:off x="0" y="0"/>
          <a:ext cx="0" cy="0"/>
          <a:chOff x="0" y="0"/>
          <a:chExt cx="0" cy="0"/>
        </a:xfrm>
      </p:grpSpPr>
      <p:sp>
        <p:nvSpPr>
          <p:cNvPr id="13" name="Google Shape;13;p3"/>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endParaRPr/>
          </a:p>
        </p:txBody>
      </p:sp>
      <p:sp>
        <p:nvSpPr>
          <p:cNvPr id="15" name="Google Shape;15;p3"/>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60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1pPr>
            <a:lvl2pPr marL="914400" marR="0" lvl="1"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2pPr>
            <a:lvl3pPr marL="1371600" marR="0" lvl="2"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3pPr>
            <a:lvl4pPr marL="1828800" marR="0" lvl="3"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4pPr>
            <a:lvl5pPr marL="2286000" marR="0" lvl="4"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5pPr>
            <a:lvl6pPr marL="2743200" marR="0" lvl="5"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6pPr>
            <a:lvl7pPr marL="3200400" marR="0" lvl="6"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7pPr>
            <a:lvl8pPr marL="3657600" marR="0" lvl="7"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8pPr>
            <a:lvl9pPr marL="4114800" marR="0" lvl="8"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9pPr>
          </a:lstStyle>
          <a:p>
            <a:endParaRPr/>
          </a:p>
        </p:txBody>
      </p:sp>
      <p:sp>
        <p:nvSpPr>
          <p:cNvPr id="16" name="Google Shape;16;p3"/>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reverse">
  <p:cSld name="BLANK_1">
    <p:bg>
      <p:bgPr>
        <a:solidFill>
          <a:srgbClr val="000000"/>
        </a:solidFill>
        <a:effectLst/>
      </p:bgPr>
    </p:bg>
    <p:spTree>
      <p:nvGrpSpPr>
        <p:cNvPr id="1" name="Shape 17"/>
        <p:cNvGrpSpPr/>
        <p:nvPr/>
      </p:nvGrpSpPr>
      <p:grpSpPr>
        <a:xfrm>
          <a:off x="0" y="0"/>
          <a:ext cx="0" cy="0"/>
          <a:chOff x="0" y="0"/>
          <a:chExt cx="0" cy="0"/>
        </a:xfrm>
      </p:grpSpPr>
      <p:sp>
        <p:nvSpPr>
          <p:cNvPr id="18" name="Google Shape;18;p4"/>
          <p:cNvSpPr/>
          <p:nvPr/>
        </p:nvSpPr>
        <p:spPr>
          <a:xfrm>
            <a:off x="198600" y="198600"/>
            <a:ext cx="8746800" cy="4760700"/>
          </a:xfrm>
          <a:prstGeom prst="frame">
            <a:avLst>
              <a:gd name="adj1" fmla="val 4126"/>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4"/>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rgbClr val="FFFFFF"/>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5"/>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5"/>
          <p:cNvSpPr txBox="1">
            <a:spLocks noGrp="1"/>
          </p:cNvSpPr>
          <p:nvPr>
            <p:ph type="body" idx="1"/>
          </p:nvPr>
        </p:nvSpPr>
        <p:spPr>
          <a:xfrm>
            <a:off x="1804525" y="854775"/>
            <a:ext cx="5152200" cy="3505200"/>
          </a:xfrm>
          <a:prstGeom prst="rect">
            <a:avLst/>
          </a:prstGeom>
          <a:noFill/>
          <a:ln>
            <a:noFill/>
          </a:ln>
        </p:spPr>
        <p:txBody>
          <a:bodyPr spcFirstLastPara="1" wrap="square" lIns="91425" tIns="91425" rIns="91425" bIns="91425" anchor="t" anchorCtr="0"/>
          <a:lstStyle>
            <a:lvl1pPr marL="457200" marR="0" lvl="0" indent="-431800" algn="l" rtl="0">
              <a:lnSpc>
                <a:spcPct val="115000"/>
              </a:lnSpc>
              <a:spcBef>
                <a:spcPts val="60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1pPr>
            <a:lvl2pPr marL="914400" marR="0" lvl="1"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2pPr>
            <a:lvl3pPr marL="1371600" marR="0" lvl="2"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3pPr>
            <a:lvl4pPr marL="1828800" marR="0" lvl="3"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4pPr>
            <a:lvl5pPr marL="2286000" marR="0" lvl="4"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5pPr>
            <a:lvl6pPr marL="2743200" marR="0" lvl="5"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6pPr>
            <a:lvl7pPr marL="3200400" marR="0" lvl="6"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7pPr>
            <a:lvl8pPr marL="3657600" marR="0" lvl="7"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8pPr>
            <a:lvl9pPr marL="4114800" marR="0" lvl="8" indent="-431800" algn="l" rtl="0">
              <a:lnSpc>
                <a:spcPct val="115000"/>
              </a:lnSpc>
              <a:spcBef>
                <a:spcPts val="0"/>
              </a:spcBef>
              <a:spcAft>
                <a:spcPts val="0"/>
              </a:spcAft>
              <a:buClr>
                <a:schemeClr val="dk1"/>
              </a:buClr>
              <a:buSzPts val="3200"/>
              <a:buFont typeface="Work Sans Light"/>
              <a:buChar char="■"/>
              <a:defRPr sz="3200" b="0" i="1" u="none" strike="noStrike" cap="none">
                <a:solidFill>
                  <a:schemeClr val="dk1"/>
                </a:solidFill>
                <a:latin typeface="Work Sans Light"/>
                <a:ea typeface="Work Sans Light"/>
                <a:cs typeface="Work Sans Light"/>
                <a:sym typeface="Work Sans Light"/>
              </a:defRPr>
            </a:lvl9pPr>
          </a:lstStyle>
          <a:p>
            <a:endParaRPr/>
          </a:p>
        </p:txBody>
      </p:sp>
      <p:sp>
        <p:nvSpPr>
          <p:cNvPr id="23" name="Google Shape;23;p5"/>
          <p:cNvSpPr/>
          <p:nvPr/>
        </p:nvSpPr>
        <p:spPr>
          <a:xfrm>
            <a:off x="617750" y="603375"/>
            <a:ext cx="948000" cy="9480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
          <p:cNvSpPr/>
          <p:nvPr/>
        </p:nvSpPr>
        <p:spPr>
          <a:xfrm>
            <a:off x="809196" y="854775"/>
            <a:ext cx="565108" cy="445200"/>
          </a:xfrm>
          <a:prstGeom prst="rect">
            <a:avLst/>
          </a:prstGeom>
        </p:spPr>
        <p:txBody>
          <a:bodyPr>
            <a:prstTxWarp prst="textPlain">
              <a:avLst/>
            </a:prstTxWarp>
          </a:bodyPr>
          <a:lstStyle/>
          <a:p>
            <a:pPr lvl="0" algn="ctr"/>
            <a:r>
              <a:rPr b="1" i="0">
                <a:ln>
                  <a:noFill/>
                </a:ln>
                <a:solidFill>
                  <a:srgbClr val="FFFFFF"/>
                </a:solidFill>
                <a:latin typeface="Arial"/>
              </a:rPr>
              <a:t>“</a:t>
            </a:r>
          </a:p>
        </p:txBody>
      </p:sp>
      <p:sp>
        <p:nvSpPr>
          <p:cNvPr id="25" name="Google Shape;25;p5"/>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6"/>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
          <p:cNvSpPr txBox="1">
            <a:spLocks noGrp="1"/>
          </p:cNvSpPr>
          <p:nvPr>
            <p:ph type="ctrTitle"/>
          </p:nvPr>
        </p:nvSpPr>
        <p:spPr>
          <a:xfrm>
            <a:off x="1012800" y="2497750"/>
            <a:ext cx="4950000" cy="11598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800"/>
              <a:buFont typeface="Work Sans"/>
              <a:buNone/>
              <a:defRPr sz="4800" b="1" i="0" u="none" strike="noStrike" cap="none">
                <a:solidFill>
                  <a:schemeClr val="dk1"/>
                </a:solidFill>
                <a:latin typeface="Work Sans"/>
                <a:ea typeface="Work Sans"/>
                <a:cs typeface="Work Sans"/>
                <a:sym typeface="Work Sans"/>
              </a:defRPr>
            </a:lvl9pPr>
          </a:lstStyle>
          <a:p>
            <a:endParaRPr/>
          </a:p>
        </p:txBody>
      </p:sp>
      <p:sp>
        <p:nvSpPr>
          <p:cNvPr id="29" name="Google Shape;29;p6"/>
          <p:cNvSpPr txBox="1">
            <a:spLocks noGrp="1"/>
          </p:cNvSpPr>
          <p:nvPr>
            <p:ph type="subTitle" idx="1"/>
          </p:nvPr>
        </p:nvSpPr>
        <p:spPr>
          <a:xfrm>
            <a:off x="1012800" y="3678252"/>
            <a:ext cx="4950000" cy="784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2pPr>
            <a:lvl3pPr marR="0" lvl="2"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3pPr>
            <a:lvl4pPr marR="0" lvl="3"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4pPr>
            <a:lvl5pPr marR="0" lvl="4"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5pPr>
            <a:lvl6pPr marR="0" lvl="5"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6pPr>
            <a:lvl7pPr marR="0" lvl="6"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7pPr>
            <a:lvl8pPr marR="0" lvl="7"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8pPr>
            <a:lvl9pPr marR="0" lvl="8" algn="l" rtl="0">
              <a:lnSpc>
                <a:spcPct val="100000"/>
              </a:lnSpc>
              <a:spcBef>
                <a:spcPts val="0"/>
              </a:spcBef>
              <a:spcAft>
                <a:spcPts val="0"/>
              </a:spcAft>
              <a:buClr>
                <a:srgbClr val="000000"/>
              </a:buClr>
              <a:buSzPts val="2000"/>
              <a:buFont typeface="Work Sans Light"/>
              <a:buNone/>
              <a:defRPr sz="2000" b="0" i="0" u="none" strike="noStrike" cap="none">
                <a:solidFill>
                  <a:srgbClr val="000000"/>
                </a:solidFill>
                <a:latin typeface="Work Sans Light"/>
                <a:ea typeface="Work Sans Light"/>
                <a:cs typeface="Work Sans Light"/>
                <a:sym typeface="Work Sans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7"/>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7"/>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endParaRPr/>
          </a:p>
        </p:txBody>
      </p:sp>
      <p:sp>
        <p:nvSpPr>
          <p:cNvPr id="33" name="Google Shape;33;p7"/>
          <p:cNvSpPr txBox="1">
            <a:spLocks noGrp="1"/>
          </p:cNvSpPr>
          <p:nvPr>
            <p:ph type="body" idx="1"/>
          </p:nvPr>
        </p:nvSpPr>
        <p:spPr>
          <a:xfrm>
            <a:off x="869150" y="2312925"/>
            <a:ext cx="3594600" cy="21333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60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1pPr>
            <a:lvl2pPr marL="914400" marR="0" lvl="1"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2pPr>
            <a:lvl3pPr marL="1371600" marR="0" lvl="2"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3pPr>
            <a:lvl4pPr marL="1828800" marR="0" lvl="3"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4pPr>
            <a:lvl5pPr marL="2286000" marR="0" lvl="4"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5pPr>
            <a:lvl6pPr marL="2743200" marR="0" lvl="5"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6pPr>
            <a:lvl7pPr marL="3200400" marR="0" lvl="6"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7pPr>
            <a:lvl8pPr marL="3657600" marR="0" lvl="7"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8pPr>
            <a:lvl9pPr marL="4114800" marR="0" lvl="8"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9pPr>
          </a:lstStyle>
          <a:p>
            <a:endParaRPr/>
          </a:p>
        </p:txBody>
      </p:sp>
      <p:sp>
        <p:nvSpPr>
          <p:cNvPr id="34" name="Google Shape;34;p7"/>
          <p:cNvSpPr txBox="1">
            <a:spLocks noGrp="1"/>
          </p:cNvSpPr>
          <p:nvPr>
            <p:ph type="body" idx="2"/>
          </p:nvPr>
        </p:nvSpPr>
        <p:spPr>
          <a:xfrm>
            <a:off x="4680228" y="2312925"/>
            <a:ext cx="3594600" cy="2133300"/>
          </a:xfrm>
          <a:prstGeom prst="rect">
            <a:avLst/>
          </a:prstGeom>
          <a:noFill/>
          <a:ln>
            <a:noFill/>
          </a:ln>
        </p:spPr>
        <p:txBody>
          <a:bodyPr spcFirstLastPara="1" wrap="square" lIns="91425" tIns="91425" rIns="91425" bIns="91425" anchor="t" anchorCtr="0"/>
          <a:lstStyle>
            <a:lvl1pPr marL="457200" marR="0" lvl="0" indent="-330200" algn="l" rtl="0">
              <a:lnSpc>
                <a:spcPct val="100000"/>
              </a:lnSpc>
              <a:spcBef>
                <a:spcPts val="60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1pPr>
            <a:lvl2pPr marL="914400" marR="0" lvl="1"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2pPr>
            <a:lvl3pPr marL="1371600" marR="0" lvl="2"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3pPr>
            <a:lvl4pPr marL="1828800" marR="0" lvl="3"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4pPr>
            <a:lvl5pPr marL="2286000" marR="0" lvl="4"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5pPr>
            <a:lvl6pPr marL="2743200" marR="0" lvl="5"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6pPr>
            <a:lvl7pPr marL="3200400" marR="0" lvl="6"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7pPr>
            <a:lvl8pPr marL="3657600" marR="0" lvl="7"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8pPr>
            <a:lvl9pPr marL="4114800" marR="0" lvl="8" indent="-330200" algn="l" rtl="0">
              <a:lnSpc>
                <a:spcPct val="100000"/>
              </a:lnSpc>
              <a:spcBef>
                <a:spcPts val="0"/>
              </a:spcBef>
              <a:spcAft>
                <a:spcPts val="0"/>
              </a:spcAft>
              <a:buClr>
                <a:schemeClr val="dk1"/>
              </a:buClr>
              <a:buSzPts val="1600"/>
              <a:buFont typeface="Work Sans Light"/>
              <a:buChar char="■"/>
              <a:defRPr sz="1600" b="0" i="0" u="none" strike="noStrike" cap="none">
                <a:solidFill>
                  <a:schemeClr val="dk1"/>
                </a:solidFill>
                <a:latin typeface="Work Sans Light"/>
                <a:ea typeface="Work Sans Light"/>
                <a:cs typeface="Work Sans Light"/>
                <a:sym typeface="Work Sans Light"/>
              </a:defRPr>
            </a:lvl9pPr>
          </a:lstStyle>
          <a:p>
            <a:endParaRPr/>
          </a:p>
        </p:txBody>
      </p:sp>
      <p:sp>
        <p:nvSpPr>
          <p:cNvPr id="35" name="Google Shape;35;p7"/>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6"/>
        <p:cNvGrpSpPr/>
        <p:nvPr/>
      </p:nvGrpSpPr>
      <p:grpSpPr>
        <a:xfrm>
          <a:off x="0" y="0"/>
          <a:ext cx="0" cy="0"/>
          <a:chOff x="0" y="0"/>
          <a:chExt cx="0" cy="0"/>
        </a:xfrm>
      </p:grpSpPr>
      <p:sp>
        <p:nvSpPr>
          <p:cNvPr id="37" name="Google Shape;37;p8"/>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endParaRPr/>
          </a:p>
        </p:txBody>
      </p:sp>
      <p:sp>
        <p:nvSpPr>
          <p:cNvPr id="39" name="Google Shape;39;p8"/>
          <p:cNvSpPr txBox="1">
            <a:spLocks noGrp="1"/>
          </p:cNvSpPr>
          <p:nvPr>
            <p:ph type="body" idx="1"/>
          </p:nvPr>
        </p:nvSpPr>
        <p:spPr>
          <a:xfrm>
            <a:off x="869150" y="2312925"/>
            <a:ext cx="2366400" cy="20400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1pPr>
            <a:lvl2pPr marL="914400" marR="0" lvl="1"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2pPr>
            <a:lvl3pPr marL="1371600" marR="0" lvl="2"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3pPr>
            <a:lvl4pPr marL="1828800" marR="0" lvl="3"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4pPr>
            <a:lvl5pPr marL="2286000" marR="0" lvl="4"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5pPr>
            <a:lvl6pPr marL="2743200" marR="0" lvl="5"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6pPr>
            <a:lvl7pPr marL="3200400" marR="0" lvl="6"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7pPr>
            <a:lvl8pPr marL="3657600" marR="0" lvl="7"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8pPr>
            <a:lvl9pPr marL="4114800" marR="0" lvl="8"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9pPr>
          </a:lstStyle>
          <a:p>
            <a:endParaRPr/>
          </a:p>
        </p:txBody>
      </p:sp>
      <p:sp>
        <p:nvSpPr>
          <p:cNvPr id="40" name="Google Shape;40;p8"/>
          <p:cNvSpPr txBox="1">
            <a:spLocks noGrp="1"/>
          </p:cNvSpPr>
          <p:nvPr>
            <p:ph type="body" idx="2"/>
          </p:nvPr>
        </p:nvSpPr>
        <p:spPr>
          <a:xfrm>
            <a:off x="3356739" y="2312925"/>
            <a:ext cx="2366400" cy="20400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1pPr>
            <a:lvl2pPr marL="914400" marR="0" lvl="1"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2pPr>
            <a:lvl3pPr marL="1371600" marR="0" lvl="2"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3pPr>
            <a:lvl4pPr marL="1828800" marR="0" lvl="3"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4pPr>
            <a:lvl5pPr marL="2286000" marR="0" lvl="4"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5pPr>
            <a:lvl6pPr marL="2743200" marR="0" lvl="5"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6pPr>
            <a:lvl7pPr marL="3200400" marR="0" lvl="6"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7pPr>
            <a:lvl8pPr marL="3657600" marR="0" lvl="7"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8pPr>
            <a:lvl9pPr marL="4114800" marR="0" lvl="8"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9pPr>
          </a:lstStyle>
          <a:p>
            <a:endParaRPr/>
          </a:p>
        </p:txBody>
      </p:sp>
      <p:sp>
        <p:nvSpPr>
          <p:cNvPr id="41" name="Google Shape;41;p8"/>
          <p:cNvSpPr txBox="1">
            <a:spLocks noGrp="1"/>
          </p:cNvSpPr>
          <p:nvPr>
            <p:ph type="body" idx="3"/>
          </p:nvPr>
        </p:nvSpPr>
        <p:spPr>
          <a:xfrm>
            <a:off x="5844329" y="2312925"/>
            <a:ext cx="2366400" cy="2040000"/>
          </a:xfrm>
          <a:prstGeom prst="rect">
            <a:avLst/>
          </a:prstGeom>
          <a:noFill/>
          <a:ln>
            <a:noFill/>
          </a:ln>
        </p:spPr>
        <p:txBody>
          <a:bodyPr spcFirstLastPara="1" wrap="square" lIns="91425" tIns="91425" rIns="91425" bIns="91425" anchor="t" anchorCtr="0"/>
          <a:lstStyle>
            <a:lvl1pPr marL="457200" marR="0" lvl="0" indent="-317500" algn="l" rtl="0">
              <a:lnSpc>
                <a:spcPct val="100000"/>
              </a:lnSpc>
              <a:spcBef>
                <a:spcPts val="60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1pPr>
            <a:lvl2pPr marL="914400" marR="0" lvl="1"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2pPr>
            <a:lvl3pPr marL="1371600" marR="0" lvl="2"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3pPr>
            <a:lvl4pPr marL="1828800" marR="0" lvl="3"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4pPr>
            <a:lvl5pPr marL="2286000" marR="0" lvl="4"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5pPr>
            <a:lvl6pPr marL="2743200" marR="0" lvl="5"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6pPr>
            <a:lvl7pPr marL="3200400" marR="0" lvl="6"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7pPr>
            <a:lvl8pPr marL="3657600" marR="0" lvl="7"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8pPr>
            <a:lvl9pPr marL="4114800" marR="0" lvl="8" indent="-317500" algn="l" rtl="0">
              <a:lnSpc>
                <a:spcPct val="100000"/>
              </a:lnSpc>
              <a:spcBef>
                <a:spcPts val="0"/>
              </a:spcBef>
              <a:spcAft>
                <a:spcPts val="0"/>
              </a:spcAft>
              <a:buClr>
                <a:schemeClr val="dk1"/>
              </a:buClr>
              <a:buSzPts val="1400"/>
              <a:buFont typeface="Work Sans Light"/>
              <a:buChar char="■"/>
              <a:defRPr sz="1400" b="0" i="0" u="none" strike="noStrike" cap="none">
                <a:solidFill>
                  <a:schemeClr val="dk1"/>
                </a:solidFill>
                <a:latin typeface="Work Sans Light"/>
                <a:ea typeface="Work Sans Light"/>
                <a:cs typeface="Work Sans Light"/>
                <a:sym typeface="Work Sans Light"/>
              </a:defRPr>
            </a:lvl9pPr>
          </a:lstStyle>
          <a:p>
            <a:endParaRPr/>
          </a:p>
        </p:txBody>
      </p:sp>
      <p:sp>
        <p:nvSpPr>
          <p:cNvPr id="42" name="Google Shape;42;p8"/>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9"/>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9"/>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endParaRPr/>
          </a:p>
        </p:txBody>
      </p:sp>
      <p:sp>
        <p:nvSpPr>
          <p:cNvPr id="46" name="Google Shape;46;p9"/>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p:nvPr/>
        </p:nvSpPr>
        <p:spPr>
          <a:xfrm>
            <a:off x="198600" y="198600"/>
            <a:ext cx="8746800" cy="4760700"/>
          </a:xfrm>
          <a:prstGeom prst="frame">
            <a:avLst>
              <a:gd name="adj1" fmla="val 4126"/>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0"/>
          <p:cNvSpPr txBox="1">
            <a:spLocks noGrp="1"/>
          </p:cNvSpPr>
          <p:nvPr>
            <p:ph type="body" idx="1"/>
          </p:nvPr>
        </p:nvSpPr>
        <p:spPr>
          <a:xfrm>
            <a:off x="840425" y="3949100"/>
            <a:ext cx="7463100" cy="519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60"/>
              </a:spcBef>
              <a:spcAft>
                <a:spcPts val="0"/>
              </a:spcAft>
              <a:buClr>
                <a:schemeClr val="dk1"/>
              </a:buClr>
              <a:buSzPts val="1800"/>
              <a:buFont typeface="Work Sans"/>
              <a:buNone/>
              <a:defRPr sz="1800" b="1" i="0" u="none" strike="noStrike" cap="none">
                <a:solidFill>
                  <a:schemeClr val="dk1"/>
                </a:solidFill>
                <a:latin typeface="Work Sans"/>
                <a:ea typeface="Work Sans"/>
                <a:cs typeface="Work Sans"/>
                <a:sym typeface="Work Sans"/>
              </a:defRPr>
            </a:lvl1pPr>
          </a:lstStyle>
          <a:p>
            <a:endParaRPr/>
          </a:p>
        </p:txBody>
      </p:sp>
      <p:sp>
        <p:nvSpPr>
          <p:cNvPr id="50" name="Google Shape;50;p10"/>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69150" y="847600"/>
            <a:ext cx="5092200" cy="1360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869150" y="2312925"/>
            <a:ext cx="7405800" cy="2004000"/>
          </a:xfrm>
          <a:prstGeom prst="rect">
            <a:avLst/>
          </a:prstGeom>
          <a:noFill/>
          <a:ln>
            <a:noFill/>
          </a:ln>
        </p:spPr>
        <p:txBody>
          <a:bodyPr spcFirstLastPara="1" wrap="square" lIns="91425" tIns="91425" rIns="91425" bIns="91425" anchor="t" anchorCtr="0"/>
          <a:lstStyle>
            <a:lvl1pPr marL="457200" marR="0" lvl="0" indent="-355600" algn="l" rtl="0">
              <a:lnSpc>
                <a:spcPct val="100000"/>
              </a:lnSpc>
              <a:spcBef>
                <a:spcPts val="60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1pPr>
            <a:lvl2pPr marL="914400" marR="0" lvl="1"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2pPr>
            <a:lvl3pPr marL="1371600" marR="0" lvl="2"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3pPr>
            <a:lvl4pPr marL="1828800" marR="0" lvl="3"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4pPr>
            <a:lvl5pPr marL="2286000" marR="0" lvl="4"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5pPr>
            <a:lvl6pPr marL="2743200" marR="0" lvl="5"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6pPr>
            <a:lvl7pPr marL="3200400" marR="0" lvl="6"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7pPr>
            <a:lvl8pPr marL="3657600" marR="0" lvl="7"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8pPr>
            <a:lvl9pPr marL="4114800" marR="0" lvl="8" indent="-355600" algn="l" rtl="0">
              <a:lnSpc>
                <a:spcPct val="100000"/>
              </a:lnSpc>
              <a:spcBef>
                <a:spcPts val="0"/>
              </a:spcBef>
              <a:spcAft>
                <a:spcPts val="0"/>
              </a:spcAft>
              <a:buClr>
                <a:schemeClr val="dk1"/>
              </a:buClr>
              <a:buSzPts val="2000"/>
              <a:buFont typeface="Work Sans Light"/>
              <a:buChar char="■"/>
              <a:defRPr sz="2000" b="0" i="0" u="none" strike="noStrike" cap="none">
                <a:solidFill>
                  <a:schemeClr val="dk1"/>
                </a:solidFill>
                <a:latin typeface="Work Sans Light"/>
                <a:ea typeface="Work Sans Light"/>
                <a:cs typeface="Work Sans Light"/>
                <a:sym typeface="Work Sans Light"/>
              </a:defRPr>
            </a:lvl9pPr>
          </a:lstStyle>
          <a:p>
            <a:endParaRPr/>
          </a:p>
        </p:txBody>
      </p:sp>
      <p:sp>
        <p:nvSpPr>
          <p:cNvPr id="8" name="Google Shape;8;p1"/>
          <p:cNvSpPr txBox="1">
            <a:spLocks noGrp="1"/>
          </p:cNvSpPr>
          <p:nvPr>
            <p:ph type="sldNum" idx="12"/>
          </p:nvPr>
        </p:nvSpPr>
        <p:spPr>
          <a:xfrm>
            <a:off x="8159499" y="4393278"/>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1300"/>
              <a:buFont typeface="Arial"/>
              <a:buNone/>
              <a:defRPr sz="1300" b="1" i="0" u="none" strike="noStrike" cap="none">
                <a:solidFill>
                  <a:schemeClr val="dk1"/>
                </a:solidFill>
                <a:latin typeface="Work Sans"/>
                <a:ea typeface="Work Sans"/>
                <a:cs typeface="Work Sans"/>
                <a:sym typeface="Work Sans"/>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irstnews.co.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whatshouldireadnext.com" TargetMode="External"/><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arnegiegreenaway.org.uk/shadowing.php" TargetMode="External"/><Relationship Id="rId5" Type="http://schemas.openxmlformats.org/officeDocument/2006/relationships/hyperlink" Target="http://www.lovereading4kids.co.uk/" TargetMode="External"/><Relationship Id="rId4" Type="http://schemas.openxmlformats.org/officeDocument/2006/relationships/hyperlink" Target="http://www.bbc.co.uk/education/subjects/z3kw2h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bbc.co.uk/bitesize/ks3/english/writ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600066" y="495579"/>
            <a:ext cx="5648334" cy="329649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800"/>
              <a:buFont typeface="Work Sans"/>
              <a:buNone/>
            </a:pPr>
            <a:r>
              <a:rPr lang="en" sz="5000" b="1" i="0" u="none" strike="noStrike" cap="none" dirty="0">
                <a:solidFill>
                  <a:schemeClr val="dk1"/>
                </a:solidFill>
                <a:latin typeface="Work Sans"/>
                <a:ea typeface="Work Sans"/>
                <a:cs typeface="Work Sans"/>
                <a:sym typeface="Work Sans"/>
              </a:rPr>
              <a:t>HOW DO I SUPPORT MY CHILD’S LITERACY?</a:t>
            </a:r>
            <a:endParaRPr sz="5000" b="1" i="0" u="none" strike="noStrike" cap="none" dirty="0">
              <a:solidFill>
                <a:schemeClr val="dk1"/>
              </a:solidFill>
              <a:latin typeface="Work Sans"/>
              <a:ea typeface="Work Sans"/>
              <a:cs typeface="Work Sans"/>
              <a:sym typeface="Work Sans"/>
            </a:endParaRPr>
          </a:p>
        </p:txBody>
      </p:sp>
      <p:sp>
        <p:nvSpPr>
          <p:cNvPr id="64" name="Google Shape;64;p13"/>
          <p:cNvSpPr txBox="1"/>
          <p:nvPr/>
        </p:nvSpPr>
        <p:spPr>
          <a:xfrm>
            <a:off x="1182600" y="3941475"/>
            <a:ext cx="67788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smtClean="0">
                <a:solidFill>
                  <a:srgbClr val="B7B7B7"/>
                </a:solidFill>
                <a:latin typeface="Homemade Apple"/>
                <a:ea typeface="Homemade Apple"/>
                <a:cs typeface="Homemade Apple"/>
                <a:sym typeface="Homemade Apple"/>
              </a:rPr>
              <a:t>‘</a:t>
            </a:r>
            <a:r>
              <a:rPr lang="en" sz="1800" b="0" i="0" u="none" strike="noStrike" cap="none" dirty="0">
                <a:solidFill>
                  <a:srgbClr val="B7B7B7"/>
                </a:solidFill>
                <a:latin typeface="Homemade Apple"/>
                <a:ea typeface="Homemade Apple"/>
                <a:cs typeface="Homemade Apple"/>
                <a:sym typeface="Homemade Apple"/>
              </a:rPr>
              <a:t>It takes a whole village to raise a child.’</a:t>
            </a:r>
            <a:endParaRPr sz="1800" b="0" i="0" u="none" strike="noStrike" cap="none" dirty="0">
              <a:solidFill>
                <a:srgbClr val="B7B7B7"/>
              </a:solidFill>
              <a:latin typeface="Homemade Apple"/>
              <a:ea typeface="Homemade Apple"/>
              <a:cs typeface="Homemade Apple"/>
              <a:sym typeface="Homemade Apple"/>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439103" y="603155"/>
            <a:ext cx="3142642" cy="13152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891050" y="270900"/>
            <a:ext cx="4977300" cy="76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0"/>
              <a:buFont typeface="Work Sans"/>
              <a:buNone/>
            </a:pPr>
            <a:r>
              <a:rPr lang="en" sz="4000" b="1" i="0" u="none" strike="noStrike" cap="none">
                <a:solidFill>
                  <a:schemeClr val="dk1"/>
                </a:solidFill>
                <a:latin typeface="Work Sans"/>
                <a:ea typeface="Work Sans"/>
                <a:cs typeface="Work Sans"/>
                <a:sym typeface="Work Sans"/>
              </a:rPr>
              <a:t>KEY STAGE THREE</a:t>
            </a:r>
            <a:endParaRPr sz="4000" b="1" i="0" u="none" strike="noStrike" cap="none">
              <a:solidFill>
                <a:schemeClr val="dk1"/>
              </a:solidFill>
              <a:latin typeface="Work Sans"/>
              <a:ea typeface="Work Sans"/>
              <a:cs typeface="Work Sans"/>
              <a:sym typeface="Work Sans"/>
            </a:endParaRPr>
          </a:p>
        </p:txBody>
      </p:sp>
      <p:sp>
        <p:nvSpPr>
          <p:cNvPr id="127" name="Google Shape;127;p22"/>
          <p:cNvSpPr txBox="1">
            <a:spLocks noGrp="1"/>
          </p:cNvSpPr>
          <p:nvPr>
            <p:ph type="body" idx="1"/>
          </p:nvPr>
        </p:nvSpPr>
        <p:spPr>
          <a:xfrm>
            <a:off x="1696350" y="647975"/>
            <a:ext cx="5366700" cy="5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Work Sans Light"/>
              <a:buNone/>
            </a:pPr>
            <a:r>
              <a:rPr lang="en" sz="2000" b="0" i="0" u="none" strike="noStrike" cap="none">
                <a:solidFill>
                  <a:schemeClr val="dk1"/>
                </a:solidFill>
                <a:latin typeface="Work Sans Light"/>
                <a:ea typeface="Work Sans Light"/>
                <a:cs typeface="Work Sans Light"/>
                <a:sym typeface="Work Sans Light"/>
              </a:rPr>
              <a:t>How can I help my child with their writing?</a:t>
            </a:r>
            <a:endParaRPr sz="2000" b="0" i="0" u="none" strike="noStrike" cap="none">
              <a:solidFill>
                <a:schemeClr val="dk1"/>
              </a:solidFill>
              <a:latin typeface="Work Sans Light"/>
              <a:ea typeface="Work Sans Light"/>
              <a:cs typeface="Work Sans Light"/>
              <a:sym typeface="Work Sans Light"/>
            </a:endParaRPr>
          </a:p>
        </p:txBody>
      </p:sp>
      <p:sp>
        <p:nvSpPr>
          <p:cNvPr id="128" name="Google Shape;128;p22"/>
          <p:cNvSpPr txBox="1"/>
          <p:nvPr/>
        </p:nvSpPr>
        <p:spPr>
          <a:xfrm>
            <a:off x="479825" y="1097750"/>
            <a:ext cx="7920000" cy="3624600"/>
          </a:xfrm>
          <a:prstGeom prst="rect">
            <a:avLst/>
          </a:prstGeom>
          <a:noFill/>
          <a:ln>
            <a:noFill/>
          </a:ln>
        </p:spPr>
        <p:txBody>
          <a:bodyPr spcFirstLastPara="1" wrap="square" lIns="91425" tIns="91425" rIns="91425" bIns="91425" anchor="ctr" anchorCtr="0">
            <a:noAutofit/>
          </a:bodyPr>
          <a:lstStyle/>
          <a:p>
            <a:pPr marL="457200" marR="0" lvl="0" indent="-311150" algn="l" rtl="0">
              <a:lnSpc>
                <a:spcPct val="115000"/>
              </a:lnSpc>
              <a:spcBef>
                <a:spcPts val="0"/>
              </a:spcBef>
              <a:spcAft>
                <a:spcPts val="0"/>
              </a:spcAft>
              <a:buClr>
                <a:schemeClr val="dk1"/>
              </a:buClr>
              <a:buSzPts val="1300"/>
              <a:buFont typeface="Work Sans"/>
              <a:buChar char="❏"/>
            </a:pPr>
            <a:r>
              <a:rPr lang="en" sz="1300" b="0" i="0" u="none" strike="noStrike" cap="none">
                <a:solidFill>
                  <a:schemeClr val="dk1"/>
                </a:solidFill>
                <a:latin typeface="Work Sans"/>
                <a:ea typeface="Work Sans"/>
                <a:cs typeface="Work Sans"/>
                <a:sym typeface="Work Sans"/>
              </a:rPr>
              <a:t>Provide a suitable place and notebook for children to write. A quiet corner is best, the child's own place, if possible. If not, any flat surface with elbow room, a comfortable chair, and a good light will do.</a:t>
            </a:r>
            <a:endParaRPr sz="1300" b="0" i="0" u="none" strike="noStrike" cap="none">
              <a:solidFill>
                <a:schemeClr val="dk1"/>
              </a:solidFill>
              <a:latin typeface="Work Sans"/>
              <a:ea typeface="Work Sans"/>
              <a:cs typeface="Work Sans"/>
              <a:sym typeface="Work Sans"/>
            </a:endParaRPr>
          </a:p>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a:solidFill>
                  <a:schemeClr val="dk1"/>
                </a:solidFill>
                <a:latin typeface="Work Sans"/>
                <a:ea typeface="Work Sans"/>
                <a:cs typeface="Work Sans"/>
                <a:sym typeface="Work Sans"/>
              </a:rPr>
              <a:t>Encourage (but do not demand) frequent writing. Be patient with reluctance to write. </a:t>
            </a:r>
            <a:endParaRPr sz="1300" b="0" i="0" u="none" strike="noStrike" cap="none">
              <a:solidFill>
                <a:schemeClr val="dk1"/>
              </a:solidFill>
              <a:latin typeface="Work Sans"/>
              <a:ea typeface="Work Sans"/>
              <a:cs typeface="Work Sans"/>
              <a:sym typeface="Work Sans"/>
            </a:endParaRPr>
          </a:p>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a:solidFill>
                  <a:schemeClr val="dk1"/>
                </a:solidFill>
                <a:latin typeface="Work Sans"/>
                <a:ea typeface="Work Sans"/>
                <a:cs typeface="Work Sans"/>
                <a:sym typeface="Work Sans"/>
              </a:rPr>
              <a:t>Praise the child's efforts at writing. Forget what happened to you in school and resist the tendency to focus on errors of spelling, punctuation, and other mechanical aspects of writing. </a:t>
            </a:r>
            <a:endParaRPr sz="1300" b="0" i="0" u="none" strike="noStrike" cap="none">
              <a:solidFill>
                <a:schemeClr val="dk1"/>
              </a:solidFill>
              <a:latin typeface="Work Sans"/>
              <a:ea typeface="Work Sans"/>
              <a:cs typeface="Work Sans"/>
              <a:sym typeface="Work Sans"/>
            </a:endParaRPr>
          </a:p>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a:solidFill>
                  <a:schemeClr val="dk1"/>
                </a:solidFill>
                <a:latin typeface="Work Sans"/>
                <a:ea typeface="Work Sans"/>
                <a:cs typeface="Work Sans"/>
                <a:sym typeface="Work Sans"/>
              </a:rPr>
              <a:t>If length is a problem draw a box on the page and ask child to write enough to fill the box. Add to the box as necessary.</a:t>
            </a:r>
            <a:endParaRPr sz="1300" b="0" i="0" u="none" strike="noStrike" cap="none">
              <a:solidFill>
                <a:schemeClr val="dk1"/>
              </a:solidFill>
              <a:latin typeface="Work Sans"/>
              <a:ea typeface="Work Sans"/>
              <a:cs typeface="Work Sans"/>
              <a:sym typeface="Work Sans"/>
            </a:endParaRPr>
          </a:p>
          <a:p>
            <a:pPr marL="457200" marR="0" lvl="0" indent="-311150" algn="l" rtl="0">
              <a:lnSpc>
                <a:spcPct val="115000"/>
              </a:lnSpc>
              <a:spcBef>
                <a:spcPts val="0"/>
              </a:spcBef>
              <a:spcAft>
                <a:spcPts val="0"/>
              </a:spcAft>
              <a:buClr>
                <a:schemeClr val="dk1"/>
              </a:buClr>
              <a:buSzPts val="1300"/>
              <a:buFont typeface="Work Sans"/>
              <a:buChar char="❏"/>
            </a:pPr>
            <a:r>
              <a:rPr lang="en" sz="1300" b="0" i="0" u="none" strike="noStrike" cap="none">
                <a:solidFill>
                  <a:schemeClr val="dk1"/>
                </a:solidFill>
                <a:latin typeface="Work Sans"/>
                <a:ea typeface="Work Sans"/>
                <a:cs typeface="Work Sans"/>
                <a:sym typeface="Work Sans"/>
              </a:rPr>
              <a:t>Be alert to occasions when the child can be involved in writing, for example, helping with grocery lists, adding notes at the end of parents' letters, sending holiday and birthday cards, taking down telephone messages, writing notes to friends, helping plan trips by writing for information, drafting notes to school for parental signature, writing notes to letter carriers and other service persons, and preparing invitations to family get-togethers.</a:t>
            </a:r>
            <a:endParaRPr sz="1300" b="0" i="0" u="none" strike="noStrike" cap="none">
              <a:solidFill>
                <a:srgbClr val="333333"/>
              </a:solidFill>
              <a:highlight>
                <a:srgbClr val="E7F1F8"/>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4" name="Google Shape;134;p23"/>
          <p:cNvSpPr txBox="1">
            <a:spLocks noGrp="1"/>
          </p:cNvSpPr>
          <p:nvPr>
            <p:ph type="body" idx="1"/>
          </p:nvPr>
        </p:nvSpPr>
        <p:spPr>
          <a:xfrm>
            <a:off x="5661550" y="762000"/>
            <a:ext cx="2923200" cy="386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2000"/>
              <a:buFont typeface="Work Sans Light"/>
              <a:buNone/>
            </a:pPr>
            <a:r>
              <a:rPr lang="en" sz="2000" b="0" i="0" u="none" strike="noStrike" cap="none" dirty="0">
                <a:solidFill>
                  <a:schemeClr val="dk1"/>
                </a:solidFill>
                <a:latin typeface="Work Sans Light"/>
                <a:ea typeface="Work Sans Light"/>
                <a:cs typeface="Work Sans Light"/>
                <a:sym typeface="Work Sans Light"/>
              </a:rPr>
              <a:t>In looking at examiners’ report from this year it became apparent that keywords were continuously misspelled. </a:t>
            </a:r>
            <a:endParaRPr sz="2000" b="0" i="0" u="none" strike="noStrike" cap="none" dirty="0">
              <a:solidFill>
                <a:schemeClr val="dk1"/>
              </a:solidFill>
              <a:latin typeface="Work Sans Light"/>
              <a:ea typeface="Work Sans Light"/>
              <a:cs typeface="Work Sans Light"/>
              <a:sym typeface="Work Sans Light"/>
            </a:endParaRPr>
          </a:p>
          <a:p>
            <a:pPr marL="0" marR="0" lvl="0" indent="0" algn="ctr" rtl="0">
              <a:lnSpc>
                <a:spcPct val="100000"/>
              </a:lnSpc>
              <a:spcBef>
                <a:spcPts val="600"/>
              </a:spcBef>
              <a:spcAft>
                <a:spcPts val="0"/>
              </a:spcAft>
              <a:buClr>
                <a:schemeClr val="dk1"/>
              </a:buClr>
              <a:buSzPts val="2000"/>
              <a:buFont typeface="Work Sans Light"/>
              <a:buNone/>
            </a:pPr>
            <a:r>
              <a:rPr lang="en" sz="2000" b="0" i="0" u="none" strike="noStrike" cap="none" dirty="0" smtClean="0">
                <a:solidFill>
                  <a:schemeClr val="dk1"/>
                </a:solidFill>
                <a:latin typeface="Work Sans Light"/>
                <a:ea typeface="Work Sans Light"/>
                <a:cs typeface="Work Sans Light"/>
                <a:sym typeface="Work Sans Light"/>
              </a:rPr>
              <a:t>These </a:t>
            </a:r>
            <a:r>
              <a:rPr lang="en" sz="2000" b="0" i="0" u="none" strike="noStrike" cap="none" dirty="0">
                <a:solidFill>
                  <a:schemeClr val="dk1"/>
                </a:solidFill>
                <a:latin typeface="Work Sans Light"/>
                <a:ea typeface="Work Sans Light"/>
                <a:cs typeface="Work Sans Light"/>
                <a:sym typeface="Work Sans Light"/>
              </a:rPr>
              <a:t>30 words need to be embedded in your child’s vocabulary. </a:t>
            </a:r>
            <a:endParaRPr sz="2000" b="0" i="0" u="none" strike="noStrike" cap="none" dirty="0">
              <a:solidFill>
                <a:schemeClr val="dk1"/>
              </a:solidFill>
              <a:latin typeface="Work Sans Light"/>
              <a:ea typeface="Work Sans Light"/>
              <a:cs typeface="Work Sans Light"/>
              <a:sym typeface="Work Sans Light"/>
            </a:endParaRPr>
          </a:p>
        </p:txBody>
      </p:sp>
      <p:pic>
        <p:nvPicPr>
          <p:cNvPr id="135" name="Google Shape;135;p23" descr="IMG_0620.JPG"/>
          <p:cNvPicPr preferRelativeResize="0"/>
          <p:nvPr/>
        </p:nvPicPr>
        <p:blipFill rotWithShape="1">
          <a:blip r:embed="rId3">
            <a:alphaModFix/>
          </a:blip>
          <a:srcRect r="2361"/>
          <a:stretch/>
        </p:blipFill>
        <p:spPr>
          <a:xfrm>
            <a:off x="437425" y="1208850"/>
            <a:ext cx="5113124" cy="3480274"/>
          </a:xfrm>
          <a:prstGeom prst="rect">
            <a:avLst/>
          </a:prstGeom>
          <a:noFill/>
          <a:ln>
            <a:noFill/>
          </a:ln>
        </p:spPr>
      </p:pic>
      <p:sp>
        <p:nvSpPr>
          <p:cNvPr id="6" name="Google Shape;140;p24"/>
          <p:cNvSpPr txBox="1">
            <a:spLocks/>
          </p:cNvSpPr>
          <p:nvPr/>
        </p:nvSpPr>
        <p:spPr>
          <a:xfrm>
            <a:off x="466300" y="482200"/>
            <a:ext cx="6624782" cy="63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GB" dirty="0" smtClean="0"/>
              <a:t>THINKING BEYOND KS3</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466300" y="482200"/>
            <a:ext cx="6624782" cy="632700"/>
          </a:xfrm>
          <a:prstGeom prst="rect">
            <a:avLst/>
          </a:prstGeom>
          <a:noFill/>
          <a:ln>
            <a:noFill/>
          </a:ln>
        </p:spPr>
        <p:txBody>
          <a:bodyPr spcFirstLastPara="1" wrap="square" lIns="91425" tIns="91425" rIns="91425" bIns="91425" anchor="b" anchorCtr="0">
            <a:noAutofit/>
          </a:bodyPr>
          <a:lstStyle/>
          <a:p>
            <a:pPr lvl="0"/>
            <a:r>
              <a:rPr lang="en" dirty="0" smtClean="0"/>
              <a:t>THINKING BEYOND KS3</a:t>
            </a:r>
            <a:endParaRPr sz="4000" b="1" i="0" u="none" strike="noStrike" cap="none" dirty="0">
              <a:solidFill>
                <a:schemeClr val="dk1"/>
              </a:solidFill>
              <a:latin typeface="Work Sans"/>
              <a:ea typeface="Work Sans"/>
              <a:cs typeface="Work Sans"/>
              <a:sym typeface="Work Sans"/>
            </a:endParaRPr>
          </a:p>
        </p:txBody>
      </p:sp>
      <p:sp>
        <p:nvSpPr>
          <p:cNvPr id="141" name="Google Shape;141;p24"/>
          <p:cNvSpPr txBox="1">
            <a:spLocks noGrp="1"/>
          </p:cNvSpPr>
          <p:nvPr>
            <p:ph type="body" idx="1"/>
          </p:nvPr>
        </p:nvSpPr>
        <p:spPr>
          <a:xfrm>
            <a:off x="616200" y="1114900"/>
            <a:ext cx="8021700" cy="35133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60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What is the relevance of this word?</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Who is this character and why is he/she significant?</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What do you think is going to happen?</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How will this support your knowledge for your exam?</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Can you create an example or real-world scenario for me based on what you have read?</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How can I help make this information stick?</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Can you use a more ambitious word here?</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What other forms of punctuation could you use?</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If I draw a box in your workbook can you fill it with writing?</a:t>
            </a:r>
            <a:endParaRPr sz="1800" b="0" i="0" u="none" strike="noStrike" cap="none">
              <a:solidFill>
                <a:schemeClr val="dk1"/>
              </a:solidFill>
              <a:latin typeface="Work Sans Light"/>
              <a:ea typeface="Work Sans Light"/>
              <a:cs typeface="Work Sans Light"/>
              <a:sym typeface="Work Sans Light"/>
            </a:endParaRPr>
          </a:p>
          <a:p>
            <a:pPr marL="457200" marR="0" lvl="0" indent="-342900" algn="l" rtl="0">
              <a:lnSpc>
                <a:spcPct val="100000"/>
              </a:lnSpc>
              <a:spcBef>
                <a:spcPts val="0"/>
              </a:spcBef>
              <a:spcAft>
                <a:spcPts val="0"/>
              </a:spcAft>
              <a:buClr>
                <a:schemeClr val="dk1"/>
              </a:buClr>
              <a:buSzPts val="1800"/>
              <a:buFont typeface="Work Sans Light"/>
              <a:buChar char="❏"/>
            </a:pPr>
            <a:r>
              <a:rPr lang="en" sz="1800" b="0" i="0" u="none" strike="noStrike" cap="none">
                <a:solidFill>
                  <a:schemeClr val="dk1"/>
                </a:solidFill>
                <a:latin typeface="Work Sans Light"/>
                <a:ea typeface="Work Sans Light"/>
                <a:cs typeface="Work Sans Light"/>
                <a:sym typeface="Work Sans Light"/>
              </a:rPr>
              <a:t>On a scale of 1-10 what is the amount of effort you have put into this piece of homework?</a:t>
            </a:r>
            <a:endParaRPr sz="1800" b="0" i="0" u="none" strike="noStrike" cap="none">
              <a:solidFill>
                <a:schemeClr val="dk1"/>
              </a:solidFill>
              <a:latin typeface="Work Sans Light"/>
              <a:ea typeface="Work Sans Light"/>
              <a:cs typeface="Work Sans Light"/>
              <a:sym typeface="Work Sans Light"/>
            </a:endParaRPr>
          </a:p>
        </p:txBody>
      </p:sp>
      <p:sp>
        <p:nvSpPr>
          <p:cNvPr id="142" name="Google Shape;142;p24"/>
          <p:cNvSpPr txBox="1">
            <a:spLocks noGrp="1"/>
          </p:cNvSpPr>
          <p:nvPr>
            <p:ph type="body" idx="1"/>
          </p:nvPr>
        </p:nvSpPr>
        <p:spPr>
          <a:xfrm>
            <a:off x="4627050" y="735797"/>
            <a:ext cx="4101759" cy="54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Work Sans Light"/>
              <a:buNone/>
            </a:pPr>
            <a:r>
              <a:rPr lang="en" sz="2000" b="1" i="1" u="none" strike="noStrike" cap="none" dirty="0" smtClean="0">
                <a:solidFill>
                  <a:schemeClr val="dk1"/>
                </a:solidFill>
                <a:latin typeface="Work Sans Light"/>
                <a:ea typeface="Work Sans Light"/>
                <a:cs typeface="Work Sans Light"/>
                <a:sym typeface="Work Sans Light"/>
              </a:rPr>
              <a:t>-quesions </a:t>
            </a:r>
            <a:r>
              <a:rPr lang="en" sz="2000" b="1" i="1" u="none" strike="noStrike" cap="none" dirty="0">
                <a:solidFill>
                  <a:schemeClr val="dk1"/>
                </a:solidFill>
                <a:latin typeface="Work Sans Light"/>
                <a:ea typeface="Work Sans Light"/>
                <a:cs typeface="Work Sans Light"/>
                <a:sym typeface="Work Sans Light"/>
              </a:rPr>
              <a:t>to support literacy:</a:t>
            </a:r>
            <a:endParaRPr sz="2000" b="1" i="1" u="none" strike="noStrike" cap="none" dirty="0">
              <a:solidFill>
                <a:schemeClr val="dk1"/>
              </a:solidFill>
              <a:latin typeface="Work Sans Light"/>
              <a:ea typeface="Work Sans Light"/>
              <a:cs typeface="Work Sans Light"/>
              <a:sym typeface="Work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5"/>
          <p:cNvSpPr txBox="1">
            <a:spLocks noGrp="1"/>
          </p:cNvSpPr>
          <p:nvPr>
            <p:ph type="body" idx="1"/>
          </p:nvPr>
        </p:nvSpPr>
        <p:spPr>
          <a:xfrm>
            <a:off x="4320988" y="711394"/>
            <a:ext cx="4332246" cy="78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2000"/>
              <a:buFont typeface="Work Sans Light"/>
              <a:buNone/>
            </a:pPr>
            <a:r>
              <a:rPr lang="en" sz="2000" b="1" i="1" u="none" strike="noStrike" cap="none" dirty="0">
                <a:solidFill>
                  <a:schemeClr val="dk1"/>
                </a:solidFill>
                <a:latin typeface="Work Sans Light"/>
                <a:ea typeface="Work Sans Light"/>
                <a:cs typeface="Work Sans Light"/>
                <a:sym typeface="Work Sans Light"/>
              </a:rPr>
              <a:t>support your child with reading.</a:t>
            </a:r>
            <a:endParaRPr sz="2000" b="1" i="1" u="none" strike="noStrike" cap="none" dirty="0">
              <a:solidFill>
                <a:schemeClr val="dk1"/>
              </a:solidFill>
              <a:latin typeface="Work Sans Light"/>
              <a:ea typeface="Work Sans Light"/>
              <a:cs typeface="Work Sans Light"/>
              <a:sym typeface="Work Sans Light"/>
            </a:endParaRPr>
          </a:p>
        </p:txBody>
      </p:sp>
      <p:sp>
        <p:nvSpPr>
          <p:cNvPr id="149" name="Google Shape;149;p25"/>
          <p:cNvSpPr txBox="1">
            <a:spLocks noGrp="1"/>
          </p:cNvSpPr>
          <p:nvPr>
            <p:ph type="body" idx="1"/>
          </p:nvPr>
        </p:nvSpPr>
        <p:spPr>
          <a:xfrm>
            <a:off x="777175" y="1221150"/>
            <a:ext cx="7548600" cy="3157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2000"/>
              <a:buFont typeface="Work Sans Light"/>
              <a:buNone/>
            </a:pPr>
            <a:r>
              <a:rPr lang="en" sz="2000" b="0" i="0" u="none" strike="noStrike" cap="none" dirty="0">
                <a:solidFill>
                  <a:schemeClr val="dk1"/>
                </a:solidFill>
                <a:latin typeface="Work Sans Light"/>
                <a:ea typeface="Work Sans Light"/>
                <a:cs typeface="Work Sans Light"/>
                <a:sym typeface="Work Sans Light"/>
              </a:rPr>
              <a:t>As your son/daughter prepares for their GCSE’s in Years 9/10/11 they will be asked to read/write more extended texts.</a:t>
            </a:r>
            <a:endParaRPr sz="2000" b="0" i="0" u="none" strike="noStrike" cap="none" dirty="0">
              <a:solidFill>
                <a:schemeClr val="dk1"/>
              </a:solidFill>
              <a:latin typeface="Work Sans Light"/>
              <a:ea typeface="Work Sans Light"/>
              <a:cs typeface="Work Sans Light"/>
              <a:sym typeface="Work Sans Light"/>
            </a:endParaRPr>
          </a:p>
        </p:txBody>
      </p:sp>
      <p:sp>
        <p:nvSpPr>
          <p:cNvPr id="150" name="Google Shape;150;p25"/>
          <p:cNvSpPr txBox="1"/>
          <p:nvPr/>
        </p:nvSpPr>
        <p:spPr>
          <a:xfrm>
            <a:off x="571475" y="2117350"/>
            <a:ext cx="4533300" cy="2353500"/>
          </a:xfrm>
          <a:prstGeom prst="rect">
            <a:avLst/>
          </a:prstGeom>
          <a:solidFill>
            <a:srgbClr val="FCE5CD"/>
          </a:solidFill>
          <a:ln w="9525" cap="flat" cmpd="sng">
            <a:solidFill>
              <a:srgbClr val="99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Work Sans"/>
                <a:ea typeface="Work Sans"/>
                <a:cs typeface="Work Sans"/>
                <a:sym typeface="Work Sans"/>
              </a:rPr>
              <a:t>Research findings: reading means achieving </a:t>
            </a:r>
            <a:r>
              <a:rPr lang="en" sz="1400" b="0" i="0" u="none" strike="noStrike" cap="none">
                <a:solidFill>
                  <a:srgbClr val="000000"/>
                </a:solidFill>
                <a:latin typeface="Work Sans Light"/>
                <a:ea typeface="Work Sans Light"/>
                <a:cs typeface="Work Sans Light"/>
                <a:sym typeface="Work Sans Light"/>
              </a:rPr>
              <a:t>Recent research into the reading skills of 15 year olds across the world found that children who are more interested in reading do better at school than those who don’t read for pleasure. The study also found that parents who talk to their children about books, TV programmes and films help to keep their children interested in reading. Having books, newspapers and magazines around at home also made a difference to how interested children were in reading. (DfE) </a:t>
            </a:r>
            <a:endParaRPr sz="1400" b="0" i="0" u="none" strike="noStrike" cap="none">
              <a:solidFill>
                <a:srgbClr val="000000"/>
              </a:solidFill>
              <a:latin typeface="Work Sans Light"/>
              <a:ea typeface="Work Sans Light"/>
              <a:cs typeface="Work Sans Light"/>
              <a:sym typeface="Work Sans Light"/>
            </a:endParaRPr>
          </a:p>
        </p:txBody>
      </p:sp>
      <p:sp>
        <p:nvSpPr>
          <p:cNvPr id="151" name="Google Shape;151;p25"/>
          <p:cNvSpPr txBox="1">
            <a:spLocks noGrp="1"/>
          </p:cNvSpPr>
          <p:nvPr>
            <p:ph type="body" idx="1"/>
          </p:nvPr>
        </p:nvSpPr>
        <p:spPr>
          <a:xfrm>
            <a:off x="5255925" y="2177550"/>
            <a:ext cx="3222300" cy="235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2000"/>
              <a:buFont typeface="Work Sans Light"/>
              <a:buNone/>
            </a:pPr>
            <a:r>
              <a:rPr lang="en" sz="2000" b="0" i="0" u="none" strike="noStrike" cap="none">
                <a:solidFill>
                  <a:schemeClr val="dk1"/>
                </a:solidFill>
                <a:latin typeface="Work Sans Light"/>
                <a:ea typeface="Work Sans Light"/>
                <a:cs typeface="Work Sans Light"/>
                <a:sym typeface="Work Sans Light"/>
              </a:rPr>
              <a:t>Extended reading and independent study of subjects that your child is interested in make for more well rounded and focused analysis in coursework and exams. </a:t>
            </a:r>
            <a:endParaRPr sz="2000" b="0" i="0" u="none" strike="noStrike" cap="none">
              <a:solidFill>
                <a:schemeClr val="dk1"/>
              </a:solidFill>
              <a:latin typeface="Work Sans Light"/>
              <a:ea typeface="Work Sans Light"/>
              <a:cs typeface="Work Sans Light"/>
              <a:sym typeface="Work Sans Light"/>
            </a:endParaRPr>
          </a:p>
        </p:txBody>
      </p:sp>
      <p:sp>
        <p:nvSpPr>
          <p:cNvPr id="7" name="Google Shape;140;p24"/>
          <p:cNvSpPr txBox="1">
            <a:spLocks/>
          </p:cNvSpPr>
          <p:nvPr/>
        </p:nvSpPr>
        <p:spPr>
          <a:xfrm>
            <a:off x="340794" y="426600"/>
            <a:ext cx="6624782" cy="632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1pPr>
            <a:lvl2pPr marR="0" lvl="1"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chemeClr val="dk1"/>
              </a:buClr>
              <a:buSzPts val="4000"/>
              <a:buFont typeface="Work Sans"/>
              <a:buNone/>
              <a:defRPr sz="4000" b="1" i="0" u="none" strike="noStrike" cap="none">
                <a:solidFill>
                  <a:schemeClr val="dk1"/>
                </a:solidFill>
                <a:latin typeface="Work Sans"/>
                <a:ea typeface="Work Sans"/>
                <a:cs typeface="Work Sans"/>
                <a:sym typeface="Work Sans"/>
              </a:defRPr>
            </a:lvl9pPr>
          </a:lstStyle>
          <a:p>
            <a:r>
              <a:rPr lang="en-GB" dirty="0" smtClean="0"/>
              <a:t>THINKING BEYOND KS3</a:t>
            </a:r>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26"/>
          <p:cNvSpPr txBox="1">
            <a:spLocks noGrp="1"/>
          </p:cNvSpPr>
          <p:nvPr>
            <p:ph type="body" idx="1"/>
          </p:nvPr>
        </p:nvSpPr>
        <p:spPr>
          <a:xfrm>
            <a:off x="5216042" y="288293"/>
            <a:ext cx="3493032" cy="78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2000"/>
              <a:buFont typeface="Work Sans Light"/>
              <a:buNone/>
            </a:pPr>
            <a:r>
              <a:rPr lang="en" sz="2000" b="1" i="1" u="none" strike="noStrike" cap="none" dirty="0" smtClean="0">
                <a:solidFill>
                  <a:schemeClr val="dk1"/>
                </a:solidFill>
                <a:latin typeface="Work Sans Light"/>
                <a:ea typeface="Work Sans Light"/>
                <a:cs typeface="Work Sans Light"/>
                <a:sym typeface="Work Sans Light"/>
              </a:rPr>
              <a:t>-how </a:t>
            </a:r>
            <a:r>
              <a:rPr lang="en" sz="2000" b="1" i="1" u="none" strike="noStrike" cap="none" dirty="0">
                <a:solidFill>
                  <a:schemeClr val="dk1"/>
                </a:solidFill>
                <a:latin typeface="Work Sans Light"/>
                <a:ea typeface="Work Sans Light"/>
                <a:cs typeface="Work Sans Light"/>
                <a:sym typeface="Work Sans Light"/>
              </a:rPr>
              <a:t>do I help at home?         </a:t>
            </a:r>
            <a:endParaRPr sz="2000" b="1" i="1" u="none" strike="noStrike" cap="none" dirty="0">
              <a:solidFill>
                <a:schemeClr val="dk1"/>
              </a:solidFill>
              <a:latin typeface="Work Sans Light"/>
              <a:ea typeface="Work Sans Light"/>
              <a:cs typeface="Work Sans Light"/>
              <a:sym typeface="Work Sans Light"/>
            </a:endParaRPr>
          </a:p>
        </p:txBody>
      </p:sp>
      <p:sp>
        <p:nvSpPr>
          <p:cNvPr id="158" name="Google Shape;158;p26"/>
          <p:cNvSpPr txBox="1">
            <a:spLocks noGrp="1"/>
          </p:cNvSpPr>
          <p:nvPr>
            <p:ph type="body" idx="1"/>
          </p:nvPr>
        </p:nvSpPr>
        <p:spPr>
          <a:xfrm>
            <a:off x="433650" y="926650"/>
            <a:ext cx="5609400" cy="38421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chemeClr val="dk1"/>
              </a:buClr>
              <a:buSzPts val="1600"/>
              <a:buFont typeface="Work Sans Light"/>
              <a:buChar char="❏"/>
            </a:pPr>
            <a:r>
              <a:rPr lang="en" sz="1400" b="0" i="0" u="none" strike="noStrike" cap="none" dirty="0">
                <a:solidFill>
                  <a:schemeClr val="dk1"/>
                </a:solidFill>
                <a:sym typeface="Work Sans Light"/>
              </a:rPr>
              <a:t>Collect newspaper articles about topics your child is studying. </a:t>
            </a:r>
            <a:endParaRPr sz="1400" b="0" i="0" u="none" strike="noStrike" cap="none" dirty="0">
              <a:solidFill>
                <a:schemeClr val="dk1"/>
              </a:solidFill>
              <a:sym typeface="Work Sans Light"/>
            </a:endParaRPr>
          </a:p>
          <a:p>
            <a:pPr marL="457200" marR="0" lvl="0" indent="-330200" algn="l" rtl="0">
              <a:lnSpc>
                <a:spcPct val="100000"/>
              </a:lnSpc>
              <a:spcBef>
                <a:spcPts val="0"/>
              </a:spcBef>
              <a:spcAft>
                <a:spcPts val="0"/>
              </a:spcAft>
              <a:buClr>
                <a:schemeClr val="dk1"/>
              </a:buClr>
              <a:buSzPts val="1600"/>
              <a:buFont typeface="Work Sans Light"/>
              <a:buChar char="❏"/>
            </a:pPr>
            <a:r>
              <a:rPr lang="en" sz="1400" b="0" i="0" u="none" strike="noStrike" cap="none" dirty="0">
                <a:solidFill>
                  <a:schemeClr val="dk1"/>
                </a:solidFill>
                <a:sym typeface="Work Sans Light"/>
              </a:rPr>
              <a:t>Read together if your child is having problems with reading in a particular subject.  </a:t>
            </a:r>
            <a:endParaRPr sz="1400" b="0" i="0" u="none" strike="noStrike" cap="none" dirty="0">
              <a:solidFill>
                <a:schemeClr val="dk1"/>
              </a:solidFill>
              <a:sym typeface="Work Sans Light"/>
            </a:endParaRPr>
          </a:p>
          <a:p>
            <a:pPr marL="457200" marR="0" lvl="0" indent="-330200" algn="l" rtl="0">
              <a:lnSpc>
                <a:spcPct val="100000"/>
              </a:lnSpc>
              <a:spcBef>
                <a:spcPts val="0"/>
              </a:spcBef>
              <a:spcAft>
                <a:spcPts val="0"/>
              </a:spcAft>
              <a:buClr>
                <a:schemeClr val="dk1"/>
              </a:buClr>
              <a:buSzPts val="1600"/>
              <a:buFont typeface="Work Sans Light"/>
              <a:buChar char="❏"/>
            </a:pPr>
            <a:r>
              <a:rPr lang="en" sz="1400" b="0" i="0" u="none" strike="noStrike" cap="none" dirty="0">
                <a:solidFill>
                  <a:schemeClr val="dk1"/>
                </a:solidFill>
                <a:sym typeface="Work Sans Light"/>
              </a:rPr>
              <a:t>Read with them - you could both do the </a:t>
            </a:r>
            <a:r>
              <a:rPr lang="en" sz="1400" dirty="0" smtClean="0"/>
              <a:t>read six books </a:t>
            </a:r>
            <a:r>
              <a:rPr lang="en" sz="1400" b="0" i="0" u="none" strike="noStrike" cap="none" dirty="0" smtClean="0">
                <a:solidFill>
                  <a:schemeClr val="dk1"/>
                </a:solidFill>
                <a:sym typeface="Work Sans Light"/>
              </a:rPr>
              <a:t>in 6 weeks challenge</a:t>
            </a:r>
            <a:endParaRPr sz="1400" b="0" i="0" u="none" strike="noStrike" cap="none" dirty="0">
              <a:solidFill>
                <a:schemeClr val="dk1"/>
              </a:solidFill>
              <a:sym typeface="Work Sans Light"/>
            </a:endParaRPr>
          </a:p>
          <a:p>
            <a:pPr marL="457200" marR="0" lvl="0" indent="-330200" algn="l" rtl="0">
              <a:lnSpc>
                <a:spcPct val="100000"/>
              </a:lnSpc>
              <a:spcBef>
                <a:spcPts val="0"/>
              </a:spcBef>
              <a:spcAft>
                <a:spcPts val="0"/>
              </a:spcAft>
              <a:buClr>
                <a:schemeClr val="dk1"/>
              </a:buClr>
              <a:buSzPts val="1600"/>
              <a:buFont typeface="Work Sans Light"/>
              <a:buChar char="❏"/>
            </a:pPr>
            <a:r>
              <a:rPr lang="en" sz="1400" b="0" i="0" u="none" strike="noStrike" cap="none" dirty="0">
                <a:solidFill>
                  <a:schemeClr val="dk1"/>
                </a:solidFill>
                <a:sym typeface="Work Sans Light"/>
              </a:rPr>
              <a:t>Speak to your child’s subject teacher, to see if there is anything that they could read that would help their studies or that would help them enjoy a topic.  </a:t>
            </a:r>
            <a:endParaRPr sz="1400" b="0" i="0" u="none" strike="noStrike" cap="none" dirty="0">
              <a:solidFill>
                <a:schemeClr val="dk1"/>
              </a:solidFill>
              <a:sym typeface="Work Sans Light"/>
            </a:endParaRPr>
          </a:p>
          <a:p>
            <a:pPr marL="457200" marR="0" lvl="0" indent="-330200" algn="l" rtl="0">
              <a:lnSpc>
                <a:spcPct val="100000"/>
              </a:lnSpc>
              <a:spcBef>
                <a:spcPts val="0"/>
              </a:spcBef>
              <a:spcAft>
                <a:spcPts val="0"/>
              </a:spcAft>
              <a:buClr>
                <a:schemeClr val="dk1"/>
              </a:buClr>
              <a:buSzPts val="1600"/>
              <a:buFont typeface="Work Sans Light"/>
              <a:buChar char="❏"/>
            </a:pPr>
            <a:r>
              <a:rPr lang="en" sz="1400" b="0" i="0" u="none" strike="noStrike" cap="none" dirty="0">
                <a:solidFill>
                  <a:schemeClr val="dk1"/>
                </a:solidFill>
                <a:sym typeface="Work Sans Light"/>
              </a:rPr>
              <a:t>Talk about everyday topics, encouraging your child to use the technical terms they are learning at GCSE.  </a:t>
            </a:r>
            <a:endParaRPr sz="1400" b="0" i="0" u="none" strike="noStrike" cap="none" dirty="0">
              <a:solidFill>
                <a:schemeClr val="dk1"/>
              </a:solidFill>
              <a:sym typeface="Work Sans Light"/>
            </a:endParaRPr>
          </a:p>
          <a:p>
            <a:pPr marL="457200" marR="0" lvl="0" indent="-330200" algn="l" rtl="0">
              <a:lnSpc>
                <a:spcPct val="100000"/>
              </a:lnSpc>
              <a:spcBef>
                <a:spcPts val="0"/>
              </a:spcBef>
              <a:spcAft>
                <a:spcPts val="0"/>
              </a:spcAft>
              <a:buClr>
                <a:schemeClr val="dk1"/>
              </a:buClr>
              <a:buSzPts val="1600"/>
              <a:buFont typeface="Work Sans Light"/>
              <a:buChar char="❏"/>
            </a:pPr>
            <a:r>
              <a:rPr lang="en" sz="1400" b="0" i="0" u="none" strike="noStrike" cap="none" dirty="0">
                <a:solidFill>
                  <a:schemeClr val="dk1"/>
                </a:solidFill>
                <a:sym typeface="Work Sans Light"/>
              </a:rPr>
              <a:t>Look up technical words that you or your child don’t recognise from their work in a dictionary or on the internet and make it your word of the day. </a:t>
            </a:r>
            <a:endParaRPr sz="1400" b="0" i="0" u="none" strike="noStrike" cap="none" dirty="0">
              <a:solidFill>
                <a:schemeClr val="dk1"/>
              </a:solidFill>
              <a:sym typeface="Work Sans Light"/>
            </a:endParaRPr>
          </a:p>
        </p:txBody>
      </p:sp>
      <p:sp>
        <p:nvSpPr>
          <p:cNvPr id="159" name="Google Shape;159;p26"/>
          <p:cNvSpPr/>
          <p:nvPr/>
        </p:nvSpPr>
        <p:spPr>
          <a:xfrm>
            <a:off x="6207374" y="1293319"/>
            <a:ext cx="2501700" cy="1395900"/>
          </a:xfrm>
          <a:prstGeom prst="wedgeRoundRectCallout">
            <a:avLst>
              <a:gd name="adj1" fmla="val -20833"/>
              <a:gd name="adj2" fmla="val 62500"/>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chemeClr val="dk1"/>
              </a:buClr>
              <a:buSzPts val="1100"/>
              <a:buFont typeface="Arial"/>
              <a:buNone/>
            </a:pPr>
            <a:r>
              <a:rPr lang="en" sz="1000" b="0" i="0" u="none" strike="noStrike" cap="none" dirty="0">
                <a:solidFill>
                  <a:srgbClr val="000000"/>
                </a:solidFill>
                <a:latin typeface="Work Sans Light"/>
                <a:ea typeface="Work Sans Light"/>
                <a:cs typeface="Work Sans Light"/>
                <a:sym typeface="Work Sans Light"/>
              </a:rPr>
              <a:t>“I was really worried about my son as he used to tell me that he hated reading. One way I could get him to read was by buying car magazines as a treat. I found out you could borrow magazines for free from the library so now he goes down there as well</a:t>
            </a:r>
            <a:r>
              <a:rPr lang="en" sz="1000" b="0" i="0" u="none" strike="noStrike" cap="none" dirty="0" smtClean="0">
                <a:solidFill>
                  <a:srgbClr val="000000"/>
                </a:solidFill>
                <a:latin typeface="Work Sans Light"/>
                <a:ea typeface="Work Sans Light"/>
                <a:cs typeface="Work Sans Light"/>
                <a:sym typeface="Work Sans Light"/>
              </a:rPr>
              <a:t>.”</a:t>
            </a:r>
            <a:endParaRPr sz="1000" b="0" i="0" u="none" strike="noStrike" cap="none" dirty="0">
              <a:solidFill>
                <a:srgbClr val="000000"/>
              </a:solidFill>
              <a:latin typeface="Work Sans Light"/>
              <a:ea typeface="Work Sans Light"/>
              <a:cs typeface="Work Sans Light"/>
              <a:sym typeface="Work Sans Light"/>
            </a:endParaRPr>
          </a:p>
        </p:txBody>
      </p:sp>
      <p:sp>
        <p:nvSpPr>
          <p:cNvPr id="160" name="Google Shape;160;p26"/>
          <p:cNvSpPr/>
          <p:nvPr/>
        </p:nvSpPr>
        <p:spPr>
          <a:xfrm>
            <a:off x="6092250" y="2944300"/>
            <a:ext cx="2501700" cy="1395900"/>
          </a:xfrm>
          <a:prstGeom prst="wedgeRoundRectCallout">
            <a:avLst>
              <a:gd name="adj1" fmla="val -59088"/>
              <a:gd name="adj2" fmla="val 21637"/>
              <a:gd name="adj3" fmla="val 0"/>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n" sz="1000" b="0" i="0" u="none" strike="noStrike" cap="none" dirty="0">
                <a:solidFill>
                  <a:srgbClr val="000000"/>
                </a:solidFill>
                <a:latin typeface="Work Sans Light"/>
                <a:ea typeface="Work Sans Light"/>
                <a:cs typeface="Work Sans Light"/>
                <a:sym typeface="Work Sans Light"/>
              </a:rPr>
              <a:t>“It’s easy to forget how much reading you do every day. I make sure my kids realise it is a part of my life by getting them involved when I can – like cooking using a recipe, making a shopping list or looking at the paper to see where we are in the league!” </a:t>
            </a:r>
            <a:endParaRPr sz="1000" b="0" i="0" u="none" strike="noStrike" cap="none" dirty="0">
              <a:solidFill>
                <a:srgbClr val="000000"/>
              </a:solidFill>
              <a:latin typeface="Work Sans Light"/>
              <a:ea typeface="Work Sans Light"/>
              <a:cs typeface="Work Sans Light"/>
              <a:sym typeface="Work Sans Light"/>
            </a:endParaRPr>
          </a:p>
        </p:txBody>
      </p:sp>
      <p:sp>
        <p:nvSpPr>
          <p:cNvPr id="8" name="Google Shape;140;p24"/>
          <p:cNvSpPr txBox="1">
            <a:spLocks noGrp="1"/>
          </p:cNvSpPr>
          <p:nvPr>
            <p:ph type="title"/>
          </p:nvPr>
        </p:nvSpPr>
        <p:spPr>
          <a:xfrm>
            <a:off x="433650" y="314476"/>
            <a:ext cx="6624782" cy="632700"/>
          </a:xfrm>
          <a:prstGeom prst="rect">
            <a:avLst/>
          </a:prstGeom>
          <a:noFill/>
          <a:ln>
            <a:noFill/>
          </a:ln>
        </p:spPr>
        <p:txBody>
          <a:bodyPr spcFirstLastPara="1" wrap="square" lIns="91425" tIns="91425" rIns="91425" bIns="91425" anchor="b" anchorCtr="0">
            <a:noAutofit/>
          </a:bodyPr>
          <a:lstStyle/>
          <a:p>
            <a:pPr lvl="0"/>
            <a:r>
              <a:rPr lang="en" sz="3200" dirty="0" smtClean="0"/>
              <a:t>THINKING BEYOND KS3</a:t>
            </a:r>
            <a:endParaRPr sz="3200" b="1" i="0" u="none" strike="noStrike" cap="none" dirty="0">
              <a:solidFill>
                <a:schemeClr val="dk1"/>
              </a:solidFill>
              <a:sym typeface="Work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29"/>
          <p:cNvSpPr txBox="1">
            <a:spLocks noGrp="1"/>
          </p:cNvSpPr>
          <p:nvPr>
            <p:ph type="body" idx="1"/>
          </p:nvPr>
        </p:nvSpPr>
        <p:spPr>
          <a:xfrm>
            <a:off x="1687385" y="305206"/>
            <a:ext cx="5366700" cy="5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Work Sans Light"/>
              <a:buNone/>
            </a:pPr>
            <a:r>
              <a:rPr lang="en" sz="2000" b="0" i="0" u="none" strike="noStrike" cap="none" dirty="0">
                <a:solidFill>
                  <a:schemeClr val="dk1"/>
                </a:solidFill>
                <a:latin typeface="Work Sans Light"/>
                <a:ea typeface="Work Sans Light"/>
                <a:cs typeface="Work Sans Light"/>
                <a:sym typeface="Work Sans Light"/>
              </a:rPr>
              <a:t>How can I help my child with their writing?</a:t>
            </a:r>
            <a:endParaRPr sz="2000" b="0" i="0" u="none" strike="noStrike" cap="none" dirty="0">
              <a:solidFill>
                <a:schemeClr val="dk1"/>
              </a:solidFill>
              <a:latin typeface="Work Sans Light"/>
              <a:ea typeface="Work Sans Light"/>
              <a:cs typeface="Work Sans Light"/>
              <a:sym typeface="Work Sans Light"/>
            </a:endParaRPr>
          </a:p>
        </p:txBody>
      </p:sp>
      <p:sp>
        <p:nvSpPr>
          <p:cNvPr id="182" name="Google Shape;182;p29"/>
          <p:cNvSpPr txBox="1"/>
          <p:nvPr/>
        </p:nvSpPr>
        <p:spPr>
          <a:xfrm>
            <a:off x="495594" y="979263"/>
            <a:ext cx="5698500" cy="3481500"/>
          </a:xfrm>
          <a:prstGeom prst="rect">
            <a:avLst/>
          </a:prstGeom>
          <a:noFill/>
          <a:ln>
            <a:noFill/>
          </a:ln>
        </p:spPr>
        <p:txBody>
          <a:bodyPr spcFirstLastPara="1" wrap="square" lIns="91425" tIns="91425" rIns="91425" bIns="91425" anchor="ctr" anchorCtr="0">
            <a:noAutofit/>
          </a:bodyPr>
          <a:lstStyle/>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http://www.bbc.co.uk/schools/gcsebitesize/english/writing/</a:t>
            </a:r>
            <a:endParaRPr sz="1300" b="0" i="0" u="none" strike="noStrike" cap="none" dirty="0">
              <a:solidFill>
                <a:schemeClr val="dk1"/>
              </a:solidFill>
              <a:latin typeface="Work Sans"/>
              <a:ea typeface="Work Sans"/>
              <a:cs typeface="Work Sans"/>
              <a:sym typeface="Work Sans"/>
            </a:endParaRPr>
          </a:p>
          <a:p>
            <a:pPr marL="457200" marR="0" lvl="0" indent="-311150" algn="l" rtl="0">
              <a:lnSpc>
                <a:spcPct val="115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Build a climate of words at home. The basis of good writing is good talk, and younger children especially grow into </a:t>
            </a:r>
            <a:r>
              <a:rPr lang="en" sz="1300" b="0" i="0" u="none" strike="noStrike" cap="none" dirty="0" smtClean="0">
                <a:solidFill>
                  <a:schemeClr val="dk1"/>
                </a:solidFill>
                <a:latin typeface="Work Sans"/>
                <a:ea typeface="Work Sans"/>
                <a:cs typeface="Work Sans"/>
                <a:sym typeface="Work Sans"/>
              </a:rPr>
              <a:t>stronger </a:t>
            </a:r>
            <a:r>
              <a:rPr lang="en" sz="1300" b="0" i="0" u="none" strike="noStrike" cap="none" dirty="0">
                <a:solidFill>
                  <a:schemeClr val="dk1"/>
                </a:solidFill>
                <a:latin typeface="Work Sans"/>
                <a:ea typeface="Work Sans"/>
                <a:cs typeface="Work Sans"/>
                <a:sym typeface="Work Sans"/>
              </a:rPr>
              <a:t>control of language when loving adults -- particularly parents -- share experiences and rich talk about those experiences.</a:t>
            </a:r>
            <a:endParaRPr sz="1300" b="0" i="0" u="none" strike="noStrike" cap="none" dirty="0">
              <a:solidFill>
                <a:schemeClr val="dk1"/>
              </a:solidFill>
              <a:latin typeface="Work Sans"/>
              <a:ea typeface="Work Sans"/>
              <a:cs typeface="Work Sans"/>
              <a:sym typeface="Work Sans"/>
            </a:endParaRPr>
          </a:p>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Be as helpful as you can in helping children write. Talk through their ideas with them; help them discover what they want to say. When they ask for help with spelling, punctuation, and usage, supply that help.</a:t>
            </a:r>
            <a:endParaRPr sz="1300" b="0" i="0" u="none" strike="noStrike" cap="none" dirty="0">
              <a:solidFill>
                <a:schemeClr val="dk1"/>
              </a:solidFill>
              <a:latin typeface="Work Sans"/>
              <a:ea typeface="Work Sans"/>
              <a:cs typeface="Work Sans"/>
              <a:sym typeface="Work Sans"/>
            </a:endParaRPr>
          </a:p>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Encourage your child to read newspapers and respond in letter form to the opinion section or even online comments sections of news stories. </a:t>
            </a:r>
            <a:endParaRPr sz="1300" b="0" i="0" u="none" strike="noStrike" cap="none" dirty="0">
              <a:solidFill>
                <a:schemeClr val="dk1"/>
              </a:solidFill>
              <a:latin typeface="Work Sans"/>
              <a:ea typeface="Work Sans"/>
              <a:cs typeface="Work Sans"/>
              <a:sym typeface="Work Sans"/>
            </a:endParaRPr>
          </a:p>
          <a:p>
            <a:pPr marL="457200" marR="0" lvl="0" indent="-311150" algn="l" rtl="0">
              <a:lnSpc>
                <a:spcPct val="115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Provide a suitable place and notebook for children to write. A quiet corner is best, the child's own place, if possible. If not, any flat surface with elbow room, a comfortable chair, and a good light will do.</a:t>
            </a:r>
            <a:endParaRPr sz="1300" b="0" i="0" u="none" strike="noStrike" cap="none" dirty="0">
              <a:solidFill>
                <a:schemeClr val="dk1"/>
              </a:solidFill>
              <a:latin typeface="Work Sans"/>
              <a:ea typeface="Work Sans"/>
              <a:cs typeface="Work Sans"/>
              <a:sym typeface="Work Sans"/>
            </a:endParaRPr>
          </a:p>
        </p:txBody>
      </p:sp>
      <p:sp>
        <p:nvSpPr>
          <p:cNvPr id="183" name="Google Shape;183;p29"/>
          <p:cNvSpPr txBox="1"/>
          <p:nvPr/>
        </p:nvSpPr>
        <p:spPr>
          <a:xfrm>
            <a:off x="6278275" y="887506"/>
            <a:ext cx="2392800" cy="3824269"/>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Sample exam papers are available from all exam boards and, at the very least, from your child’s teacher. </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Ask your child what the difference is between a 4 mark question and a 20 mark question. </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Set a timer and have your child try to answer </a:t>
            </a:r>
            <a:r>
              <a:rPr lang="en" sz="1400" b="0" i="0" u="none" strike="noStrike" cap="none" dirty="0" smtClean="0">
                <a:solidFill>
                  <a:srgbClr val="000000"/>
                </a:solidFill>
                <a:latin typeface="Work Sans Light"/>
                <a:ea typeface="Work Sans Light"/>
                <a:cs typeface="Work Sans Light"/>
                <a:sym typeface="Work Sans Light"/>
              </a:rPr>
              <a:t>questionS </a:t>
            </a:r>
            <a:r>
              <a:rPr lang="en" sz="1400" b="0" i="0" u="none" strike="noStrike" cap="none" dirty="0">
                <a:solidFill>
                  <a:srgbClr val="000000"/>
                </a:solidFill>
                <a:latin typeface="Work Sans Light"/>
                <a:ea typeface="Work Sans Light"/>
                <a:cs typeface="Work Sans Light"/>
                <a:sym typeface="Work Sans Light"/>
              </a:rPr>
              <a:t>in full in allotted time (a minute per mark is a good guideline)</a:t>
            </a:r>
            <a:endParaRPr sz="1400" b="0" i="0" u="none" strike="noStrike" cap="none" dirty="0">
              <a:solidFill>
                <a:srgbClr val="000000"/>
              </a:solidFill>
              <a:latin typeface="Work Sans Light"/>
              <a:ea typeface="Work Sans Light"/>
              <a:cs typeface="Work Sans Light"/>
              <a:sym typeface="Work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9" name="Google Shape;189;p30"/>
          <p:cNvSpPr txBox="1">
            <a:spLocks noGrp="1"/>
          </p:cNvSpPr>
          <p:nvPr>
            <p:ph type="body" idx="1"/>
          </p:nvPr>
        </p:nvSpPr>
        <p:spPr>
          <a:xfrm>
            <a:off x="1696350" y="647975"/>
            <a:ext cx="5366700" cy="5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Work Sans Light"/>
              <a:buNone/>
            </a:pPr>
            <a:r>
              <a:rPr lang="en" sz="1800" b="1" i="1" u="none" strike="noStrike" cap="none" dirty="0">
                <a:solidFill>
                  <a:schemeClr val="dk1"/>
                </a:solidFill>
                <a:latin typeface="Work Sans Light"/>
                <a:ea typeface="Work Sans Light"/>
                <a:cs typeface="Work Sans Light"/>
                <a:sym typeface="Work Sans Light"/>
              </a:rPr>
              <a:t>How can I help my child with their writing?</a:t>
            </a:r>
            <a:endParaRPr sz="1800" b="1" i="1" u="none" strike="noStrike" cap="none" dirty="0">
              <a:solidFill>
                <a:schemeClr val="dk1"/>
              </a:solidFill>
              <a:latin typeface="Work Sans Light"/>
              <a:ea typeface="Work Sans Light"/>
              <a:cs typeface="Work Sans Light"/>
              <a:sym typeface="Work Sans Light"/>
            </a:endParaRPr>
          </a:p>
        </p:txBody>
      </p:sp>
      <p:sp>
        <p:nvSpPr>
          <p:cNvPr id="190" name="Google Shape;190;p30"/>
          <p:cNvSpPr txBox="1"/>
          <p:nvPr/>
        </p:nvSpPr>
        <p:spPr>
          <a:xfrm>
            <a:off x="3342650" y="1230275"/>
            <a:ext cx="5217600" cy="3527700"/>
          </a:xfrm>
          <a:prstGeom prst="rect">
            <a:avLst/>
          </a:prstGeom>
          <a:noFill/>
          <a:ln>
            <a:noFill/>
          </a:ln>
        </p:spPr>
        <p:txBody>
          <a:bodyPr spcFirstLastPara="1" wrap="square" lIns="91425" tIns="91425" rIns="91425" bIns="91425" anchor="ctr" anchorCtr="0">
            <a:noAutofit/>
          </a:bodyPr>
          <a:lstStyle/>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Praise the child's efforts at writing. Forget what happened to you in school and resist the tendency to focus on errors of spelling, punctuation, and other mechanical aspects of writing. </a:t>
            </a:r>
            <a:endParaRPr sz="1300" b="0" i="0" u="none" strike="noStrike" cap="none" dirty="0">
              <a:solidFill>
                <a:schemeClr val="dk1"/>
              </a:solidFill>
              <a:latin typeface="Work Sans"/>
              <a:ea typeface="Work Sans"/>
              <a:cs typeface="Work Sans"/>
              <a:sym typeface="Work Sans"/>
            </a:endParaRPr>
          </a:p>
          <a:p>
            <a:pPr marL="457200" marR="0" lvl="0" indent="-311150" algn="l" rtl="0">
              <a:lnSpc>
                <a:spcPct val="100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If length is a problem draw a box on the page and ask child to write enough to fill the box. Add to the box as necessary.</a:t>
            </a:r>
            <a:endParaRPr sz="1300" b="0" i="0" u="none" strike="noStrike" cap="none" dirty="0">
              <a:solidFill>
                <a:schemeClr val="dk1"/>
              </a:solidFill>
              <a:latin typeface="Work Sans"/>
              <a:ea typeface="Work Sans"/>
              <a:cs typeface="Work Sans"/>
              <a:sym typeface="Work Sans"/>
            </a:endParaRPr>
          </a:p>
          <a:p>
            <a:pPr marL="457200" marR="0" lvl="0" indent="-311150" algn="l" rtl="0">
              <a:lnSpc>
                <a:spcPct val="115000"/>
              </a:lnSpc>
              <a:spcBef>
                <a:spcPts val="0"/>
              </a:spcBef>
              <a:spcAft>
                <a:spcPts val="0"/>
              </a:spcAft>
              <a:buClr>
                <a:schemeClr val="dk1"/>
              </a:buClr>
              <a:buSzPts val="1300"/>
              <a:buFont typeface="Work Sans"/>
              <a:buChar char="❏"/>
            </a:pPr>
            <a:r>
              <a:rPr lang="en" sz="1300" b="0" i="0" u="none" strike="noStrike" cap="none" dirty="0">
                <a:solidFill>
                  <a:schemeClr val="dk1"/>
                </a:solidFill>
                <a:latin typeface="Work Sans"/>
                <a:ea typeface="Work Sans"/>
                <a:cs typeface="Work Sans"/>
                <a:sym typeface="Work Sans"/>
              </a:rPr>
              <a:t>Be alert to occasions when the child can be involved in writing, for example, helping with grocery lists, adding notes at the end of parents' letters, sending holiday and birthday cards, taking down telephone messages, writing notes to friends, helping plan trips by writing for information, drafting notes to school for parental signature, writing notes to letter carriers and other service persons, and preparing invitations to family get-togethers.</a:t>
            </a:r>
            <a:endParaRPr sz="1200" b="0" i="0" u="none" strike="noStrike" cap="none" dirty="0">
              <a:solidFill>
                <a:schemeClr val="dk1"/>
              </a:solidFill>
              <a:latin typeface="Work Sans"/>
              <a:ea typeface="Work Sans"/>
              <a:cs typeface="Work Sans"/>
              <a:sym typeface="Work Sans"/>
            </a:endParaRPr>
          </a:p>
        </p:txBody>
      </p:sp>
      <p:sp>
        <p:nvSpPr>
          <p:cNvPr id="191" name="Google Shape;191;p30"/>
          <p:cNvSpPr txBox="1"/>
          <p:nvPr/>
        </p:nvSpPr>
        <p:spPr>
          <a:xfrm>
            <a:off x="616725" y="1464575"/>
            <a:ext cx="2639700" cy="3059100"/>
          </a:xfrm>
          <a:prstGeom prst="rect">
            <a:avLst/>
          </a:prstGeom>
          <a:solidFill>
            <a:srgbClr val="C9DAF8"/>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Extended creative writing tasks are available through the literacy page of the </a:t>
            </a:r>
            <a:r>
              <a:rPr lang="en" sz="1400" b="0" i="0" u="none" strike="noStrike" cap="none" dirty="0" smtClean="0">
                <a:solidFill>
                  <a:srgbClr val="000000"/>
                </a:solidFill>
                <a:latin typeface="Work Sans Light"/>
                <a:ea typeface="Work Sans Light"/>
                <a:cs typeface="Work Sans Light"/>
                <a:sym typeface="Work Sans Light"/>
              </a:rPr>
              <a:t>PCS </a:t>
            </a:r>
            <a:r>
              <a:rPr lang="en" sz="1400" b="0" i="0" u="none" strike="noStrike" cap="none" dirty="0">
                <a:solidFill>
                  <a:srgbClr val="000000"/>
                </a:solidFill>
                <a:latin typeface="Work Sans Light"/>
                <a:ea typeface="Work Sans Light"/>
                <a:cs typeface="Work Sans Light"/>
                <a:sym typeface="Work Sans Light"/>
              </a:rPr>
              <a:t>website. </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Students should also be familiar with the characteristics and requirements of text types in all facets of writing (homework included). These are also available through emailing your child’s teacher. </a:t>
            </a:r>
            <a:endParaRPr sz="1400" b="0" i="0" u="none" strike="noStrike" cap="none" dirty="0">
              <a:solidFill>
                <a:srgbClr val="000000"/>
              </a:solidFill>
              <a:latin typeface="Work Sans Light"/>
              <a:ea typeface="Work Sans Light"/>
              <a:cs typeface="Work Sans Light"/>
              <a:sym typeface="Work Sans Light"/>
            </a:endParaRPr>
          </a:p>
        </p:txBody>
      </p:sp>
      <p:sp>
        <p:nvSpPr>
          <p:cNvPr id="7" name="Google Shape;140;p24"/>
          <p:cNvSpPr txBox="1">
            <a:spLocks noGrp="1"/>
          </p:cNvSpPr>
          <p:nvPr>
            <p:ph type="title"/>
          </p:nvPr>
        </p:nvSpPr>
        <p:spPr>
          <a:xfrm>
            <a:off x="433650" y="314476"/>
            <a:ext cx="6624782" cy="632700"/>
          </a:xfrm>
          <a:prstGeom prst="rect">
            <a:avLst/>
          </a:prstGeom>
          <a:noFill/>
          <a:ln>
            <a:noFill/>
          </a:ln>
        </p:spPr>
        <p:txBody>
          <a:bodyPr spcFirstLastPara="1" wrap="square" lIns="91425" tIns="91425" rIns="91425" bIns="91425" anchor="b" anchorCtr="0">
            <a:noAutofit/>
          </a:bodyPr>
          <a:lstStyle/>
          <a:p>
            <a:pPr lvl="0"/>
            <a:r>
              <a:rPr lang="en" sz="3200" dirty="0" smtClean="0"/>
              <a:t>THINKING BEYOND KS3</a:t>
            </a:r>
            <a:endParaRPr sz="3200" b="1" i="0" u="none" strike="noStrike" cap="none" dirty="0">
              <a:solidFill>
                <a:schemeClr val="dk1"/>
              </a:solidFill>
              <a:sym typeface="Work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body" idx="1"/>
          </p:nvPr>
        </p:nvSpPr>
        <p:spPr>
          <a:xfrm>
            <a:off x="2247450" y="528700"/>
            <a:ext cx="5844000" cy="327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Work Sans Light"/>
              <a:buNone/>
            </a:pPr>
            <a:r>
              <a:rPr lang="en" sz="2000" b="0" i="0" u="none" strike="noStrike" cap="none" dirty="0">
                <a:solidFill>
                  <a:schemeClr val="dk1"/>
                </a:solidFill>
                <a:latin typeface="Work Sans Light"/>
                <a:ea typeface="Work Sans Light"/>
                <a:cs typeface="Work Sans Light"/>
                <a:sym typeface="Work Sans Light"/>
              </a:rPr>
              <a:t>For further support please </a:t>
            </a:r>
            <a:r>
              <a:rPr lang="en" sz="2000" b="0" i="0" u="none" strike="noStrike" cap="none" dirty="0" smtClean="0">
                <a:solidFill>
                  <a:schemeClr val="dk1"/>
                </a:solidFill>
                <a:latin typeface="Work Sans Light"/>
                <a:ea typeface="Work Sans Light"/>
                <a:cs typeface="Work Sans Light"/>
                <a:sym typeface="Work Sans Light"/>
              </a:rPr>
              <a:t>contact </a:t>
            </a:r>
            <a:r>
              <a:rPr lang="en" sz="2000" i="0" dirty="0" smtClean="0"/>
              <a:t>the </a:t>
            </a:r>
            <a:r>
              <a:rPr lang="en" sz="2000" b="0" i="0" u="none" strike="noStrike" cap="none" dirty="0" smtClean="0">
                <a:solidFill>
                  <a:schemeClr val="dk1"/>
                </a:solidFill>
                <a:latin typeface="Work Sans Light"/>
                <a:ea typeface="Work Sans Light"/>
                <a:cs typeface="Work Sans Light"/>
                <a:sym typeface="Work Sans Light"/>
              </a:rPr>
              <a:t>Head </a:t>
            </a:r>
            <a:r>
              <a:rPr lang="en" sz="2000" b="0" i="0" u="none" strike="noStrike" cap="none" dirty="0">
                <a:solidFill>
                  <a:schemeClr val="dk1"/>
                </a:solidFill>
                <a:latin typeface="Work Sans Light"/>
                <a:ea typeface="Work Sans Light"/>
                <a:cs typeface="Work Sans Light"/>
                <a:sym typeface="Work Sans Light"/>
              </a:rPr>
              <a:t>of </a:t>
            </a:r>
            <a:r>
              <a:rPr lang="en" sz="2000" b="0" i="0" u="none" strike="noStrike" cap="none" dirty="0" smtClean="0">
                <a:solidFill>
                  <a:schemeClr val="dk1"/>
                </a:solidFill>
                <a:latin typeface="Work Sans Light"/>
                <a:ea typeface="Work Sans Light"/>
                <a:cs typeface="Work Sans Light"/>
                <a:sym typeface="Work Sans Light"/>
              </a:rPr>
              <a:t>English, Media &amp; Literacy Faculty </a:t>
            </a:r>
            <a:r>
              <a:rPr lang="en" sz="2000" b="0" i="0" u="sng" strike="noStrike" cap="none" dirty="0" smtClean="0">
                <a:solidFill>
                  <a:schemeClr val="dk1"/>
                </a:solidFill>
                <a:latin typeface="Work Sans Light"/>
                <a:ea typeface="Work Sans Light"/>
                <a:cs typeface="Work Sans Light"/>
                <a:sym typeface="Work Sans Light"/>
              </a:rPr>
              <a:t>rhaea.mahoney@porthcawlschool.co.uk</a:t>
            </a:r>
            <a:r>
              <a:rPr lang="en" sz="2000" b="0" i="0" u="none" strike="noStrike" cap="none" dirty="0" smtClean="0">
                <a:solidFill>
                  <a:schemeClr val="dk1"/>
                </a:solidFill>
                <a:latin typeface="Work Sans Light"/>
                <a:ea typeface="Work Sans Light"/>
                <a:cs typeface="Work Sans Light"/>
                <a:sym typeface="Work Sans Light"/>
              </a:rPr>
              <a:t> </a:t>
            </a:r>
            <a:r>
              <a:rPr lang="en" sz="2000" b="0" i="0" u="none" strike="noStrike" cap="none" dirty="0">
                <a:solidFill>
                  <a:schemeClr val="dk1"/>
                </a:solidFill>
                <a:latin typeface="Work Sans Light"/>
                <a:ea typeface="Work Sans Light"/>
                <a:cs typeface="Work Sans Light"/>
                <a:sym typeface="Work Sans Light"/>
              </a:rPr>
              <a:t>or our </a:t>
            </a:r>
            <a:r>
              <a:rPr lang="en" sz="2000" b="0" i="0" u="none" strike="noStrike" cap="none" dirty="0" smtClean="0">
                <a:solidFill>
                  <a:schemeClr val="dk1"/>
                </a:solidFill>
                <a:latin typeface="Work Sans Light"/>
                <a:ea typeface="Work Sans Light"/>
                <a:cs typeface="Work Sans Light"/>
                <a:sym typeface="Work Sans Light"/>
              </a:rPr>
              <a:t>Skills </a:t>
            </a:r>
            <a:r>
              <a:rPr lang="en" sz="2000" b="0" i="0" u="none" strike="noStrike" cap="none" dirty="0">
                <a:solidFill>
                  <a:schemeClr val="dk1"/>
                </a:solidFill>
                <a:latin typeface="Work Sans Light"/>
                <a:ea typeface="Work Sans Light"/>
                <a:cs typeface="Work Sans Light"/>
                <a:sym typeface="Work Sans Light"/>
              </a:rPr>
              <a:t>coordinator at </a:t>
            </a:r>
            <a:r>
              <a:rPr lang="en-GB" sz="2000" b="0" i="0" u="sng" strike="noStrike" cap="none" dirty="0" smtClean="0">
                <a:solidFill>
                  <a:schemeClr val="hlink"/>
                </a:solidFill>
                <a:latin typeface="Work Sans Light"/>
                <a:ea typeface="Work Sans Light"/>
                <a:cs typeface="Work Sans Light"/>
                <a:sym typeface="Work Sans Light"/>
              </a:rPr>
              <a:t>leigh.kembery@porthcawlschool.co.uk</a:t>
            </a:r>
            <a:endParaRPr sz="2000" b="0" i="0" u="none" strike="noStrike" cap="none" dirty="0">
              <a:solidFill>
                <a:schemeClr val="dk1"/>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chemeClr val="dk1"/>
              </a:buClr>
              <a:buSzPts val="3200"/>
              <a:buFont typeface="Work Sans Light"/>
              <a:buNone/>
            </a:pPr>
            <a:endParaRPr sz="2000" b="0" i="0" u="none" strike="noStrike" cap="none" dirty="0">
              <a:solidFill>
                <a:schemeClr val="dk1"/>
              </a:solidFill>
              <a:latin typeface="Work Sans Light"/>
              <a:ea typeface="Work Sans Light"/>
              <a:cs typeface="Work Sans Light"/>
              <a:sym typeface="Work Sans Light"/>
            </a:endParaRPr>
          </a:p>
        </p:txBody>
      </p:sp>
      <p:sp>
        <p:nvSpPr>
          <p:cNvPr id="197" name="Google Shape;197;p31"/>
          <p:cNvSpPr txBox="1"/>
          <p:nvPr/>
        </p:nvSpPr>
        <p:spPr>
          <a:xfrm>
            <a:off x="1508738" y="4187182"/>
            <a:ext cx="6778800" cy="76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dirty="0" smtClean="0">
                <a:solidFill>
                  <a:srgbClr val="B7B7B7"/>
                </a:solidFill>
                <a:latin typeface="Homemade Apple"/>
                <a:ea typeface="Homemade Apple"/>
                <a:cs typeface="Homemade Apple"/>
                <a:sym typeface="Homemade Apple"/>
              </a:rPr>
              <a:t>‘</a:t>
            </a:r>
            <a:r>
              <a:rPr lang="en" sz="1800" b="0" i="0" u="none" strike="noStrike" cap="none" dirty="0">
                <a:solidFill>
                  <a:srgbClr val="B7B7B7"/>
                </a:solidFill>
                <a:latin typeface="Homemade Apple"/>
                <a:ea typeface="Homemade Apple"/>
                <a:cs typeface="Homemade Apple"/>
                <a:sym typeface="Homemade Apple"/>
              </a:rPr>
              <a:t>It takes a whole village to raise a child.’</a:t>
            </a:r>
            <a:endParaRPr sz="1800" b="0" i="0" u="none" strike="noStrike" cap="none" dirty="0">
              <a:solidFill>
                <a:srgbClr val="B7B7B7"/>
              </a:solidFill>
              <a:latin typeface="Homemade Apple"/>
              <a:ea typeface="Homemade Apple"/>
              <a:cs typeface="Homemade Apple"/>
              <a:sym typeface="Homemade Apple"/>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326817" y="2611248"/>
            <a:ext cx="3142642" cy="13152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94700" y="407250"/>
            <a:ext cx="7400700" cy="117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000"/>
              <a:buFont typeface="Work Sans"/>
              <a:buNone/>
            </a:pPr>
            <a:r>
              <a:rPr lang="en" sz="3000" b="1" i="0" u="none" strike="noStrike" cap="none" dirty="0">
                <a:solidFill>
                  <a:schemeClr val="dk1"/>
                </a:solidFill>
                <a:latin typeface="Work Sans"/>
                <a:ea typeface="Work Sans"/>
                <a:cs typeface="Work Sans"/>
                <a:sym typeface="Work Sans"/>
              </a:rPr>
              <a:t>LITERACY AT SCHOOL AND AT HOME</a:t>
            </a:r>
            <a:endParaRPr sz="3000" b="1" i="0" u="none" strike="noStrike" cap="none" dirty="0">
              <a:solidFill>
                <a:schemeClr val="dk1"/>
              </a:solidFill>
              <a:latin typeface="Work Sans"/>
              <a:ea typeface="Work Sans"/>
              <a:cs typeface="Work Sans"/>
              <a:sym typeface="Work Sans"/>
            </a:endParaRPr>
          </a:p>
        </p:txBody>
      </p:sp>
      <p:sp>
        <p:nvSpPr>
          <p:cNvPr id="70" name="Google Shape;70;p14"/>
          <p:cNvSpPr txBox="1">
            <a:spLocks noGrp="1"/>
          </p:cNvSpPr>
          <p:nvPr>
            <p:ph type="body" idx="1"/>
          </p:nvPr>
        </p:nvSpPr>
        <p:spPr>
          <a:xfrm>
            <a:off x="394700" y="856775"/>
            <a:ext cx="5085000" cy="3910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050" b="0" i="0" u="none" strike="noStrike" cap="none" dirty="0">
                <a:solidFill>
                  <a:srgbClr val="000000"/>
                </a:solidFill>
                <a:latin typeface="Open Sans"/>
                <a:ea typeface="Open Sans"/>
                <a:cs typeface="Open Sans"/>
                <a:sym typeface="Open Sans"/>
              </a:rPr>
              <a:t>At </a:t>
            </a:r>
            <a:r>
              <a:rPr lang="en" sz="1050" dirty="0" smtClean="0">
                <a:solidFill>
                  <a:srgbClr val="000000"/>
                </a:solidFill>
                <a:latin typeface="Open Sans"/>
                <a:ea typeface="Open Sans"/>
                <a:cs typeface="Open Sans"/>
                <a:sym typeface="Open Sans"/>
              </a:rPr>
              <a:t>our</a:t>
            </a:r>
            <a:r>
              <a:rPr lang="en" sz="1050" b="0" i="0" u="none" strike="noStrike" cap="none" dirty="0" smtClean="0">
                <a:solidFill>
                  <a:srgbClr val="000000"/>
                </a:solidFill>
                <a:latin typeface="Open Sans"/>
                <a:ea typeface="Open Sans"/>
                <a:cs typeface="Open Sans"/>
                <a:sym typeface="Open Sans"/>
              </a:rPr>
              <a:t> </a:t>
            </a:r>
            <a:r>
              <a:rPr lang="en" sz="1050" b="0" i="0" u="none" strike="noStrike" cap="none" dirty="0">
                <a:solidFill>
                  <a:srgbClr val="000000"/>
                </a:solidFill>
                <a:latin typeface="Open Sans"/>
                <a:ea typeface="Open Sans"/>
                <a:cs typeface="Open Sans"/>
                <a:sym typeface="Open Sans"/>
              </a:rPr>
              <a:t>School literacy is at the heart of everything we do.  The development of literacy skills across all curriculum areas is vital.  Effective literacy across the curriculum will develop students’ ability to:</a:t>
            </a:r>
            <a:endParaRPr sz="1050" b="0" i="0" u="none" strike="noStrike" cap="none" dirty="0">
              <a:solidFill>
                <a:srgbClr val="000000"/>
              </a:solidFill>
              <a:latin typeface="Open Sans"/>
              <a:ea typeface="Open Sans"/>
              <a:cs typeface="Open Sans"/>
              <a:sym typeface="Open Sans"/>
            </a:endParaRPr>
          </a:p>
          <a:p>
            <a:pPr marL="457200" marR="0" lvl="0" indent="-295275" algn="l" rtl="0">
              <a:lnSpc>
                <a:spcPct val="115000"/>
              </a:lnSpc>
              <a:spcBef>
                <a:spcPts val="800"/>
              </a:spcBef>
              <a:spcAft>
                <a:spcPts val="0"/>
              </a:spcAft>
              <a:buClr>
                <a:srgbClr val="000000"/>
              </a:buClr>
              <a:buSzPts val="1050"/>
              <a:buFont typeface="Open Sans"/>
              <a:buChar char="●"/>
            </a:pPr>
            <a:r>
              <a:rPr lang="en" sz="1050" b="0" i="0" u="none" strike="noStrike" cap="none" dirty="0">
                <a:solidFill>
                  <a:srgbClr val="000000"/>
                </a:solidFill>
                <a:latin typeface="Open Sans"/>
                <a:ea typeface="Open Sans"/>
                <a:cs typeface="Open Sans"/>
                <a:sym typeface="Open Sans"/>
              </a:rPr>
              <a:t>Write for a variety of purposes and audiences</a:t>
            </a:r>
            <a:endParaRPr sz="1050" b="0" i="0" u="none" strike="noStrike" cap="none" dirty="0">
              <a:solidFill>
                <a:srgbClr val="000000"/>
              </a:solidFill>
              <a:latin typeface="Open Sans"/>
              <a:ea typeface="Open Sans"/>
              <a:cs typeface="Open Sans"/>
              <a:sym typeface="Open Sans"/>
            </a:endParaRPr>
          </a:p>
          <a:p>
            <a:pPr marL="457200" marR="0" lvl="0" indent="-295275" algn="l" rtl="0">
              <a:lnSpc>
                <a:spcPct val="115000"/>
              </a:lnSpc>
              <a:spcBef>
                <a:spcPts val="0"/>
              </a:spcBef>
              <a:spcAft>
                <a:spcPts val="0"/>
              </a:spcAft>
              <a:buClr>
                <a:srgbClr val="000000"/>
              </a:buClr>
              <a:buSzPts val="1050"/>
              <a:buFont typeface="Open Sans"/>
              <a:buChar char="●"/>
            </a:pPr>
            <a:r>
              <a:rPr lang="en" sz="1050" b="0" i="0" u="none" strike="noStrike" cap="none" dirty="0">
                <a:solidFill>
                  <a:srgbClr val="000000"/>
                </a:solidFill>
                <a:latin typeface="Open Sans"/>
                <a:ea typeface="Open Sans"/>
                <a:cs typeface="Open Sans"/>
                <a:sym typeface="Open Sans"/>
              </a:rPr>
              <a:t>Collect information, organise ideas, draft, edit and write accurately</a:t>
            </a:r>
            <a:endParaRPr sz="1050" b="0" i="0" u="none" strike="noStrike" cap="none" dirty="0">
              <a:solidFill>
                <a:srgbClr val="000000"/>
              </a:solidFill>
              <a:latin typeface="Open Sans"/>
              <a:ea typeface="Open Sans"/>
              <a:cs typeface="Open Sans"/>
              <a:sym typeface="Open Sans"/>
            </a:endParaRPr>
          </a:p>
          <a:p>
            <a:pPr marL="457200" marR="0" lvl="0" indent="-295275" algn="l" rtl="0">
              <a:lnSpc>
                <a:spcPct val="115000"/>
              </a:lnSpc>
              <a:spcBef>
                <a:spcPts val="0"/>
              </a:spcBef>
              <a:spcAft>
                <a:spcPts val="0"/>
              </a:spcAft>
              <a:buClr>
                <a:srgbClr val="000000"/>
              </a:buClr>
              <a:buSzPts val="1050"/>
              <a:buFont typeface="Open Sans"/>
              <a:buChar char="●"/>
            </a:pPr>
            <a:r>
              <a:rPr lang="en" sz="1050" b="0" i="0" u="none" strike="noStrike" cap="none" dirty="0">
                <a:solidFill>
                  <a:srgbClr val="000000"/>
                </a:solidFill>
                <a:latin typeface="Open Sans"/>
                <a:ea typeface="Open Sans"/>
                <a:cs typeface="Open Sans"/>
                <a:sym typeface="Open Sans"/>
              </a:rPr>
              <a:t>Access information and read fluently with understanding and comprehension</a:t>
            </a:r>
            <a:endParaRPr sz="1050" b="0" i="0" u="none" strike="noStrike" cap="none" dirty="0">
              <a:solidFill>
                <a:srgbClr val="000000"/>
              </a:solidFill>
              <a:latin typeface="Open Sans"/>
              <a:ea typeface="Open Sans"/>
              <a:cs typeface="Open Sans"/>
              <a:sym typeface="Open Sans"/>
            </a:endParaRPr>
          </a:p>
          <a:p>
            <a:pPr marL="457200" marR="0" lvl="0" indent="-295275" algn="l" rtl="0">
              <a:lnSpc>
                <a:spcPct val="115000"/>
              </a:lnSpc>
              <a:spcBef>
                <a:spcPts val="0"/>
              </a:spcBef>
              <a:spcAft>
                <a:spcPts val="0"/>
              </a:spcAft>
              <a:buClr>
                <a:srgbClr val="000000"/>
              </a:buClr>
              <a:buSzPts val="1050"/>
              <a:buFont typeface="Open Sans"/>
              <a:buChar char="●"/>
            </a:pPr>
            <a:r>
              <a:rPr lang="en" sz="1050" b="0" i="0" u="none" strike="noStrike" cap="none" dirty="0">
                <a:solidFill>
                  <a:srgbClr val="000000"/>
                </a:solidFill>
                <a:latin typeface="Open Sans"/>
                <a:ea typeface="Open Sans"/>
                <a:cs typeface="Open Sans"/>
                <a:sym typeface="Open Sans"/>
              </a:rPr>
              <a:t>Speak and listen effectively, present information and extend and clarify their ideas and thinking</a:t>
            </a:r>
            <a:endParaRPr sz="1050" b="0" i="0" u="none" strike="noStrike" cap="none" dirty="0">
              <a:solidFill>
                <a:srgbClr val="000000"/>
              </a:solidFill>
              <a:latin typeface="Open Sans"/>
              <a:ea typeface="Open Sans"/>
              <a:cs typeface="Open Sans"/>
              <a:sym typeface="Open Sans"/>
            </a:endParaRPr>
          </a:p>
          <a:p>
            <a:pPr marL="457200" marR="0" lvl="0" indent="-295275" algn="l" rtl="0">
              <a:lnSpc>
                <a:spcPct val="115000"/>
              </a:lnSpc>
              <a:spcBef>
                <a:spcPts val="0"/>
              </a:spcBef>
              <a:spcAft>
                <a:spcPts val="0"/>
              </a:spcAft>
              <a:buClr>
                <a:srgbClr val="000000"/>
              </a:buClr>
              <a:buSzPts val="1050"/>
              <a:buFont typeface="Open Sans"/>
              <a:buChar char="●"/>
            </a:pPr>
            <a:r>
              <a:rPr lang="en" sz="1050" b="0" i="0" u="none" strike="noStrike" cap="none" dirty="0">
                <a:solidFill>
                  <a:srgbClr val="000000"/>
                </a:solidFill>
                <a:latin typeface="Open Sans"/>
                <a:ea typeface="Open Sans"/>
                <a:cs typeface="Open Sans"/>
                <a:sym typeface="Open Sans"/>
              </a:rPr>
              <a:t>Confidence in literacy will also have an impact on their self- esteem, motivation and ability to work independently.</a:t>
            </a:r>
            <a:endParaRPr sz="1050" b="0" i="0" u="none" strike="noStrike" cap="none" dirty="0">
              <a:solidFill>
                <a:srgbClr val="000000"/>
              </a:solidFill>
              <a:latin typeface="Open Sans"/>
              <a:ea typeface="Open Sans"/>
              <a:cs typeface="Open Sans"/>
              <a:sym typeface="Open Sans"/>
            </a:endParaRPr>
          </a:p>
          <a:p>
            <a:pPr marL="0" marR="0" lvl="0" indent="0" algn="l" rtl="0">
              <a:lnSpc>
                <a:spcPct val="115000"/>
              </a:lnSpc>
              <a:spcBef>
                <a:spcPts val="800"/>
              </a:spcBef>
              <a:spcAft>
                <a:spcPts val="0"/>
              </a:spcAft>
              <a:buClr>
                <a:schemeClr val="dk1"/>
              </a:buClr>
              <a:buSzPts val="2000"/>
              <a:buFont typeface="Work Sans Light"/>
              <a:buNone/>
            </a:pPr>
            <a:r>
              <a:rPr lang="en" sz="1050" b="0" i="0" u="none" strike="noStrike" cap="none" dirty="0">
                <a:solidFill>
                  <a:srgbClr val="000000"/>
                </a:solidFill>
                <a:latin typeface="Open Sans"/>
                <a:ea typeface="Open Sans"/>
                <a:cs typeface="Open Sans"/>
                <a:sym typeface="Open Sans"/>
              </a:rPr>
              <a:t>All staff are wholly committed to engaging students in their learning and are innovative in their approach to promoting reading and writing.</a:t>
            </a:r>
            <a:endParaRPr sz="1050" b="0" i="0" u="none" strike="noStrike" cap="none" dirty="0">
              <a:solidFill>
                <a:srgbClr val="000000"/>
              </a:solidFill>
              <a:latin typeface="Open Sans"/>
              <a:ea typeface="Open Sans"/>
              <a:cs typeface="Open Sans"/>
              <a:sym typeface="Open Sans"/>
            </a:endParaRPr>
          </a:p>
          <a:p>
            <a:pPr marL="0" marR="0" lvl="0" indent="0" algn="l" rtl="0">
              <a:lnSpc>
                <a:spcPct val="115000"/>
              </a:lnSpc>
              <a:spcBef>
                <a:spcPts val="800"/>
              </a:spcBef>
              <a:spcAft>
                <a:spcPts val="0"/>
              </a:spcAft>
              <a:buClr>
                <a:schemeClr val="dk1"/>
              </a:buClr>
              <a:buSzPts val="1100"/>
              <a:buFont typeface="Arial"/>
              <a:buNone/>
            </a:pPr>
            <a:r>
              <a:rPr lang="en" sz="1050" b="0" i="0" u="none" strike="noStrike" cap="none" dirty="0">
                <a:solidFill>
                  <a:srgbClr val="000000"/>
                </a:solidFill>
                <a:latin typeface="Open Sans"/>
                <a:ea typeface="Open Sans"/>
                <a:cs typeface="Open Sans"/>
                <a:sym typeface="Open Sans"/>
              </a:rPr>
              <a:t>We are here to support you, as parents and carers, when it comes to ensuring your child has the best start to their study. We know it can be challenging to encourage your child to engage with literacy-based intervention outside of school so we have put together some documents and interventions to help support and challenge each and every child at </a:t>
            </a:r>
            <a:r>
              <a:rPr lang="en" sz="1050" b="0" i="0" u="none" strike="noStrike" cap="none" dirty="0" smtClean="0">
                <a:solidFill>
                  <a:srgbClr val="000000"/>
                </a:solidFill>
                <a:latin typeface="Open Sans"/>
                <a:ea typeface="Open Sans"/>
                <a:cs typeface="Open Sans"/>
                <a:sym typeface="Open Sans"/>
              </a:rPr>
              <a:t>Porthcawl Comprehensive School. </a:t>
            </a:r>
            <a:endParaRPr sz="105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800"/>
              </a:spcBef>
              <a:spcAft>
                <a:spcPts val="0"/>
              </a:spcAft>
              <a:buClr>
                <a:schemeClr val="dk1"/>
              </a:buClr>
              <a:buSzPts val="2000"/>
              <a:buFont typeface="Work Sans Light"/>
              <a:buNone/>
            </a:pPr>
            <a:endParaRPr sz="2000" b="0" i="0" u="none" strike="noStrike" cap="none" dirty="0">
              <a:solidFill>
                <a:schemeClr val="dk1"/>
              </a:solidFill>
              <a:latin typeface="Work Sans Light"/>
              <a:ea typeface="Work Sans Light"/>
              <a:cs typeface="Work Sans Light"/>
              <a:sym typeface="Work Sans Light"/>
            </a:endParaRPr>
          </a:p>
        </p:txBody>
      </p:sp>
      <p:sp>
        <p:nvSpPr>
          <p:cNvPr id="71" name="Google Shape;71;p14"/>
          <p:cNvSpPr txBox="1"/>
          <p:nvPr/>
        </p:nvSpPr>
        <p:spPr>
          <a:xfrm>
            <a:off x="5479700" y="1011425"/>
            <a:ext cx="3154500" cy="3601500"/>
          </a:xfrm>
          <a:prstGeom prst="rect">
            <a:avLst/>
          </a:prstGeom>
          <a:solidFill>
            <a:srgbClr val="FFE599"/>
          </a:solidFill>
          <a:ln w="19050" cap="flat" cmpd="sng">
            <a:solidFill>
              <a:srgbClr val="073763"/>
            </a:solidFill>
            <a:prstDash val="lgDash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Work Sans ExtraBold"/>
                <a:ea typeface="Work Sans ExtraBold"/>
                <a:cs typeface="Work Sans ExtraBold"/>
                <a:sym typeface="Work Sans ExtraBold"/>
              </a:rPr>
              <a:t>DID YOU KNOW?</a:t>
            </a:r>
            <a:endParaRPr sz="1200" b="0" i="0" u="none" strike="noStrike" cap="none" dirty="0">
              <a:solidFill>
                <a:srgbClr val="000000"/>
              </a:solidFill>
              <a:latin typeface="Work Sans ExtraBold"/>
              <a:ea typeface="Work Sans ExtraBold"/>
              <a:cs typeface="Work Sans ExtraBold"/>
              <a:sym typeface="Work Sans ExtraBold"/>
            </a:endParaRPr>
          </a:p>
          <a:p>
            <a:pPr marL="558800" marR="0" lvl="0" indent="-298450" algn="l" rtl="0">
              <a:lnSpc>
                <a:spcPct val="100000"/>
              </a:lnSpc>
              <a:spcBef>
                <a:spcPts val="1000"/>
              </a:spcBef>
              <a:spcAft>
                <a:spcPts val="0"/>
              </a:spcAft>
              <a:buClr>
                <a:srgbClr val="000000"/>
              </a:buClr>
              <a:buSzPts val="1100"/>
              <a:buFont typeface="Work Sans"/>
              <a:buChar char="●"/>
            </a:pPr>
            <a:r>
              <a:rPr lang="en" sz="1100" b="0" i="0" u="none" strike="noStrike" cap="none" dirty="0">
                <a:solidFill>
                  <a:srgbClr val="000000"/>
                </a:solidFill>
                <a:latin typeface="Work Sans"/>
                <a:ea typeface="Work Sans"/>
                <a:cs typeface="Work Sans"/>
                <a:sym typeface="Work Sans"/>
              </a:rPr>
              <a:t>Less than half of 8 to 16 year olds have read a book in the last month.</a:t>
            </a:r>
            <a:endParaRPr sz="1100" b="0" i="0" u="none" strike="noStrike" cap="none" dirty="0">
              <a:solidFill>
                <a:srgbClr val="000000"/>
              </a:solidFill>
              <a:latin typeface="Work Sans"/>
              <a:ea typeface="Work Sans"/>
              <a:cs typeface="Work Sans"/>
              <a:sym typeface="Work Sans"/>
            </a:endParaRPr>
          </a:p>
          <a:p>
            <a:pPr marL="558800" marR="0" lvl="0" indent="-298450" algn="l" rtl="0">
              <a:lnSpc>
                <a:spcPct val="100000"/>
              </a:lnSpc>
              <a:spcBef>
                <a:spcPts val="0"/>
              </a:spcBef>
              <a:spcAft>
                <a:spcPts val="0"/>
              </a:spcAft>
              <a:buClr>
                <a:srgbClr val="000000"/>
              </a:buClr>
              <a:buSzPts val="1100"/>
              <a:buFont typeface="Work Sans"/>
              <a:buChar char="●"/>
            </a:pPr>
            <a:r>
              <a:rPr lang="en" sz="1100" b="0" i="0" u="none" strike="noStrike" cap="none" dirty="0">
                <a:solidFill>
                  <a:srgbClr val="000000"/>
                </a:solidFill>
                <a:latin typeface="Work Sans"/>
                <a:ea typeface="Work Sans"/>
                <a:cs typeface="Work Sans"/>
                <a:sym typeface="Work Sans"/>
              </a:rPr>
              <a:t>49% of children and young adults think that reading is boring.</a:t>
            </a:r>
            <a:endParaRPr sz="1100" b="0" i="0" u="none" strike="noStrike" cap="none" dirty="0">
              <a:solidFill>
                <a:srgbClr val="000000"/>
              </a:solidFill>
              <a:latin typeface="Work Sans"/>
              <a:ea typeface="Work Sans"/>
              <a:cs typeface="Work Sans"/>
              <a:sym typeface="Work Sans"/>
            </a:endParaRPr>
          </a:p>
          <a:p>
            <a:pPr marL="558800" marR="0" lvl="0" indent="-298450" algn="l" rtl="0">
              <a:lnSpc>
                <a:spcPct val="100000"/>
              </a:lnSpc>
              <a:spcBef>
                <a:spcPts val="0"/>
              </a:spcBef>
              <a:spcAft>
                <a:spcPts val="0"/>
              </a:spcAft>
              <a:buClr>
                <a:srgbClr val="000000"/>
              </a:buClr>
              <a:buSzPts val="1100"/>
              <a:buFont typeface="Work Sans"/>
              <a:buChar char="●"/>
            </a:pPr>
            <a:r>
              <a:rPr lang="en" sz="1100" b="0" i="0" u="none" strike="noStrike" cap="none" dirty="0">
                <a:solidFill>
                  <a:srgbClr val="000000"/>
                </a:solidFill>
                <a:latin typeface="Work Sans"/>
                <a:ea typeface="Work Sans"/>
                <a:cs typeface="Work Sans"/>
                <a:sym typeface="Work Sans"/>
              </a:rPr>
              <a:t>Children who enjoy reading are 5 times more likely to be ‘above average’  in their Reading Assessment levels.</a:t>
            </a:r>
            <a:endParaRPr sz="1100" b="0" i="0" u="none" strike="noStrike" cap="none" dirty="0">
              <a:solidFill>
                <a:srgbClr val="000000"/>
              </a:solidFill>
              <a:latin typeface="Work Sans"/>
              <a:ea typeface="Work Sans"/>
              <a:cs typeface="Work Sans"/>
              <a:sym typeface="Work Sans"/>
            </a:endParaRPr>
          </a:p>
          <a:p>
            <a:pPr marL="558800" marR="0" lvl="0" indent="-298450" algn="l" rtl="0">
              <a:lnSpc>
                <a:spcPct val="100000"/>
              </a:lnSpc>
              <a:spcBef>
                <a:spcPts val="0"/>
              </a:spcBef>
              <a:spcAft>
                <a:spcPts val="0"/>
              </a:spcAft>
              <a:buClr>
                <a:srgbClr val="000000"/>
              </a:buClr>
              <a:buSzPts val="1100"/>
              <a:buFont typeface="Work Sans"/>
              <a:buChar char="●"/>
            </a:pPr>
            <a:r>
              <a:rPr lang="en" sz="1100" b="0" i="0" u="none" strike="noStrike" cap="none" dirty="0">
                <a:solidFill>
                  <a:srgbClr val="000000"/>
                </a:solidFill>
                <a:latin typeface="Work Sans"/>
                <a:ea typeface="Work Sans"/>
                <a:cs typeface="Work Sans"/>
                <a:sym typeface="Work Sans"/>
              </a:rPr>
              <a:t>22% of children report that no one at home encourages them to read.</a:t>
            </a:r>
            <a:endParaRPr sz="1100" b="0" i="0" u="none" strike="noStrike" cap="none" dirty="0">
              <a:solidFill>
                <a:srgbClr val="000000"/>
              </a:solidFill>
              <a:latin typeface="Work Sans"/>
              <a:ea typeface="Work Sans"/>
              <a:cs typeface="Work Sans"/>
              <a:sym typeface="Work Sans"/>
            </a:endParaRPr>
          </a:p>
          <a:p>
            <a:pPr marL="558800" marR="0" lvl="0" indent="-298450" algn="l" rtl="0">
              <a:lnSpc>
                <a:spcPct val="100000"/>
              </a:lnSpc>
              <a:spcBef>
                <a:spcPts val="0"/>
              </a:spcBef>
              <a:spcAft>
                <a:spcPts val="0"/>
              </a:spcAft>
              <a:buClr>
                <a:srgbClr val="000000"/>
              </a:buClr>
              <a:buSzPts val="1100"/>
              <a:buFont typeface="Work Sans"/>
              <a:buChar char="●"/>
            </a:pPr>
            <a:r>
              <a:rPr lang="en" sz="1100" b="0" i="0" u="none" strike="noStrike" cap="none" dirty="0">
                <a:solidFill>
                  <a:srgbClr val="000000"/>
                </a:solidFill>
                <a:latin typeface="Work Sans"/>
                <a:ea typeface="Work Sans"/>
                <a:cs typeface="Work Sans"/>
                <a:sym typeface="Work Sans"/>
              </a:rPr>
              <a:t>1 in 3 children do not own a book.</a:t>
            </a:r>
            <a:endParaRPr sz="1100" b="0" i="0" u="none" strike="noStrike" cap="none" dirty="0">
              <a:solidFill>
                <a:srgbClr val="000000"/>
              </a:solidFill>
              <a:latin typeface="Work Sans"/>
              <a:ea typeface="Work Sans"/>
              <a:cs typeface="Work Sans"/>
              <a:sym typeface="Work Sans"/>
            </a:endParaRPr>
          </a:p>
          <a:p>
            <a:pPr marL="558800" marR="0" lvl="0" indent="-298450" algn="l" rtl="0">
              <a:lnSpc>
                <a:spcPct val="100000"/>
              </a:lnSpc>
              <a:spcBef>
                <a:spcPts val="0"/>
              </a:spcBef>
              <a:spcAft>
                <a:spcPts val="0"/>
              </a:spcAft>
              <a:buClr>
                <a:srgbClr val="000000"/>
              </a:buClr>
              <a:buSzPts val="1100"/>
              <a:buFont typeface="Work Sans"/>
              <a:buChar char="●"/>
            </a:pPr>
            <a:r>
              <a:rPr lang="en" sz="1100" b="0" i="0" u="none" strike="noStrike" cap="none" dirty="0">
                <a:solidFill>
                  <a:srgbClr val="000000"/>
                </a:solidFill>
                <a:latin typeface="Work Sans"/>
                <a:ea typeface="Work Sans"/>
                <a:cs typeface="Work Sans"/>
                <a:sym typeface="Work Sans"/>
              </a:rPr>
              <a:t>62% of boys do not enjoy writing and pupils at Key Stage 4 are the least likely to enjoy writing.</a:t>
            </a:r>
            <a:endParaRPr sz="1100" b="0" i="0" u="none" strike="noStrike" cap="none" dirty="0">
              <a:solidFill>
                <a:srgbClr val="000000"/>
              </a:solidFill>
              <a:latin typeface="Work Sans"/>
              <a:ea typeface="Work Sans"/>
              <a:cs typeface="Work Sans"/>
              <a:sym typeface="Work Sans"/>
            </a:endParaRPr>
          </a:p>
          <a:p>
            <a:pPr marL="558800" marR="0" lvl="0" indent="-298450" algn="l" rtl="0">
              <a:lnSpc>
                <a:spcPct val="100000"/>
              </a:lnSpc>
              <a:spcBef>
                <a:spcPts val="0"/>
              </a:spcBef>
              <a:spcAft>
                <a:spcPts val="0"/>
              </a:spcAft>
              <a:buClr>
                <a:srgbClr val="000000"/>
              </a:buClr>
              <a:buSzPts val="1100"/>
              <a:buFont typeface="Work Sans"/>
              <a:buChar char="●"/>
            </a:pPr>
            <a:r>
              <a:rPr lang="en" sz="1100" b="0" i="0" u="none" strike="noStrike" cap="none" dirty="0">
                <a:solidFill>
                  <a:srgbClr val="000000"/>
                </a:solidFill>
                <a:latin typeface="Work Sans"/>
                <a:ea typeface="Work Sans"/>
                <a:cs typeface="Work Sans"/>
                <a:sym typeface="Work Sans"/>
              </a:rPr>
              <a:t>Research shows that the average length of a student’s contribution to a class discussion is 4 words.</a:t>
            </a:r>
            <a:endParaRPr sz="1100" b="0" i="0" u="none" strike="noStrike" cap="none" dirty="0">
              <a:solidFill>
                <a:srgbClr val="000000"/>
              </a:solidFill>
              <a:latin typeface="Work Sans"/>
              <a:ea typeface="Work Sans"/>
              <a:cs typeface="Work Sans"/>
              <a:sym typeface="Work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79500" y="387425"/>
            <a:ext cx="83850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4000"/>
              <a:buFont typeface="Work Sans"/>
              <a:buNone/>
            </a:pPr>
            <a:r>
              <a:rPr lang="en" sz="3600" b="1" i="0" u="none" strike="noStrike" cap="none">
                <a:solidFill>
                  <a:schemeClr val="dk1"/>
                </a:solidFill>
                <a:latin typeface="Work Sans"/>
                <a:ea typeface="Work Sans"/>
                <a:cs typeface="Work Sans"/>
                <a:sym typeface="Work Sans"/>
              </a:rPr>
              <a:t>From a whole school perspective...</a:t>
            </a:r>
            <a:endParaRPr sz="3600" b="1" i="0" u="none" strike="noStrike" cap="none">
              <a:solidFill>
                <a:schemeClr val="dk1"/>
              </a:solidFill>
              <a:latin typeface="Work Sans"/>
              <a:ea typeface="Work Sans"/>
              <a:cs typeface="Work Sans"/>
              <a:sym typeface="Work Sans"/>
            </a:endParaRPr>
          </a:p>
        </p:txBody>
      </p:sp>
      <p:sp>
        <p:nvSpPr>
          <p:cNvPr id="77" name="Google Shape;77;p15"/>
          <p:cNvSpPr txBox="1">
            <a:spLocks noGrp="1"/>
          </p:cNvSpPr>
          <p:nvPr>
            <p:ph type="body" idx="1"/>
          </p:nvPr>
        </p:nvSpPr>
        <p:spPr>
          <a:xfrm>
            <a:off x="518575" y="907625"/>
            <a:ext cx="3983400" cy="3747600"/>
          </a:xfrm>
          <a:prstGeom prst="rect">
            <a:avLst/>
          </a:prstGeom>
          <a:noFill/>
          <a:ln w="28575" cap="flat" cmpd="sng">
            <a:solidFill>
              <a:schemeClr val="accent1"/>
            </a:solidFill>
            <a:prstDash val="lgDash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Work Sans Light"/>
              <a:buNone/>
            </a:pPr>
            <a:r>
              <a:rPr lang="en" sz="2000" b="1" i="0" u="sng" strike="noStrike" cap="none" dirty="0">
                <a:solidFill>
                  <a:schemeClr val="dk1"/>
                </a:solidFill>
                <a:latin typeface="Work Sans"/>
                <a:ea typeface="Work Sans"/>
                <a:cs typeface="Work Sans"/>
                <a:sym typeface="Work Sans"/>
              </a:rPr>
              <a:t>TOP FIVE TIPS FOR SUPPORT:</a:t>
            </a:r>
            <a:endParaRPr sz="2000" b="1" i="0" u="sng" strike="noStrike" cap="none" dirty="0">
              <a:solidFill>
                <a:schemeClr val="dk1"/>
              </a:solidFill>
              <a:latin typeface="Work Sans"/>
              <a:ea typeface="Work Sans"/>
              <a:cs typeface="Work Sans"/>
              <a:sym typeface="Work Sans"/>
            </a:endParaRPr>
          </a:p>
          <a:p>
            <a:pPr marL="457200" marR="0" lvl="0" indent="-323850" algn="l" rtl="0">
              <a:lnSpc>
                <a:spcPct val="100000"/>
              </a:lnSpc>
              <a:spcBef>
                <a:spcPts val="0"/>
              </a:spcBef>
              <a:spcAft>
                <a:spcPts val="0"/>
              </a:spcAft>
              <a:buClr>
                <a:schemeClr val="dk1"/>
              </a:buClr>
              <a:buSzPts val="1500"/>
              <a:buFont typeface="Work Sans Light"/>
              <a:buAutoNum type="arabicParenR"/>
            </a:pPr>
            <a:r>
              <a:rPr lang="en" sz="1500" b="0" i="0" u="none" strike="noStrike" cap="none" dirty="0">
                <a:solidFill>
                  <a:schemeClr val="dk1"/>
                </a:solidFill>
                <a:latin typeface="Work Sans Light"/>
                <a:ea typeface="Work Sans Light"/>
                <a:cs typeface="Work Sans Light"/>
                <a:sym typeface="Work Sans Light"/>
              </a:rPr>
              <a:t>Find a quiet spot that can be used for reading and homework. </a:t>
            </a:r>
            <a:endParaRPr sz="1500" b="0" i="0" u="none" strike="noStrike" cap="none" dirty="0">
              <a:solidFill>
                <a:schemeClr val="dk1"/>
              </a:solidFill>
              <a:latin typeface="Work Sans Light"/>
              <a:ea typeface="Work Sans Light"/>
              <a:cs typeface="Work Sans Light"/>
              <a:sym typeface="Work Sans Light"/>
            </a:endParaRPr>
          </a:p>
          <a:p>
            <a:pPr marL="457200" marR="0" lvl="0" indent="-323850" algn="l" rtl="0">
              <a:lnSpc>
                <a:spcPct val="100000"/>
              </a:lnSpc>
              <a:spcBef>
                <a:spcPts val="0"/>
              </a:spcBef>
              <a:spcAft>
                <a:spcPts val="0"/>
              </a:spcAft>
              <a:buClr>
                <a:schemeClr val="dk1"/>
              </a:buClr>
              <a:buSzPts val="1500"/>
              <a:buFont typeface="Work Sans Light"/>
              <a:buAutoNum type="arabicParenR"/>
            </a:pPr>
            <a:r>
              <a:rPr lang="en" sz="1500" b="0" i="0" u="none" strike="noStrike" cap="none" dirty="0">
                <a:solidFill>
                  <a:schemeClr val="dk1"/>
                </a:solidFill>
                <a:latin typeface="Work Sans Light"/>
                <a:ea typeface="Work Sans Light"/>
                <a:cs typeface="Work Sans Light"/>
                <a:sym typeface="Work Sans Light"/>
              </a:rPr>
              <a:t>Try to take time away from electronic devices such as mobile phones and computers. </a:t>
            </a:r>
            <a:endParaRPr sz="1500" b="0" i="0" u="none" strike="noStrike" cap="none" dirty="0">
              <a:solidFill>
                <a:schemeClr val="dk1"/>
              </a:solidFill>
              <a:latin typeface="Work Sans Light"/>
              <a:ea typeface="Work Sans Light"/>
              <a:cs typeface="Work Sans Light"/>
              <a:sym typeface="Work Sans Light"/>
            </a:endParaRPr>
          </a:p>
          <a:p>
            <a:pPr marL="457200" marR="0" lvl="0" indent="-323850" algn="l" rtl="0">
              <a:lnSpc>
                <a:spcPct val="100000"/>
              </a:lnSpc>
              <a:spcBef>
                <a:spcPts val="0"/>
              </a:spcBef>
              <a:spcAft>
                <a:spcPts val="0"/>
              </a:spcAft>
              <a:buClr>
                <a:schemeClr val="dk1"/>
              </a:buClr>
              <a:buSzPts val="1500"/>
              <a:buFont typeface="Work Sans Light"/>
              <a:buAutoNum type="arabicParenR"/>
            </a:pPr>
            <a:r>
              <a:rPr lang="en" sz="1500" b="0" i="0" u="none" strike="noStrike" cap="none" dirty="0">
                <a:solidFill>
                  <a:schemeClr val="dk1"/>
                </a:solidFill>
                <a:latin typeface="Work Sans Light"/>
                <a:ea typeface="Work Sans Light"/>
                <a:cs typeface="Work Sans Light"/>
                <a:sym typeface="Work Sans Light"/>
              </a:rPr>
              <a:t>Help to proofread - spellings, capital letters and punctuation. </a:t>
            </a:r>
            <a:endParaRPr sz="1500" b="0" i="0" u="none" strike="noStrike" cap="none" dirty="0">
              <a:solidFill>
                <a:schemeClr val="dk1"/>
              </a:solidFill>
              <a:latin typeface="Work Sans Light"/>
              <a:ea typeface="Work Sans Light"/>
              <a:cs typeface="Work Sans Light"/>
              <a:sym typeface="Work Sans Light"/>
            </a:endParaRPr>
          </a:p>
          <a:p>
            <a:pPr marL="457200" marR="0" lvl="0" indent="-323850" algn="l" rtl="0">
              <a:lnSpc>
                <a:spcPct val="100000"/>
              </a:lnSpc>
              <a:spcBef>
                <a:spcPts val="0"/>
              </a:spcBef>
              <a:spcAft>
                <a:spcPts val="0"/>
              </a:spcAft>
              <a:buClr>
                <a:schemeClr val="dk1"/>
              </a:buClr>
              <a:buSzPts val="1500"/>
              <a:buFont typeface="Work Sans Light"/>
              <a:buAutoNum type="arabicParenR"/>
            </a:pPr>
            <a:r>
              <a:rPr lang="en" sz="1500" b="0" i="0" u="none" strike="noStrike" cap="none" dirty="0">
                <a:solidFill>
                  <a:schemeClr val="dk1"/>
                </a:solidFill>
                <a:latin typeface="Work Sans Light"/>
                <a:ea typeface="Work Sans Light"/>
                <a:cs typeface="Work Sans Light"/>
                <a:sym typeface="Work Sans Light"/>
              </a:rPr>
              <a:t>Talk to your son/daughter about what they have read, studied and enjoyed. </a:t>
            </a:r>
            <a:endParaRPr sz="1500" b="0" i="0" u="none" strike="noStrike" cap="none" dirty="0">
              <a:solidFill>
                <a:schemeClr val="dk1"/>
              </a:solidFill>
              <a:latin typeface="Work Sans Light"/>
              <a:ea typeface="Work Sans Light"/>
              <a:cs typeface="Work Sans Light"/>
              <a:sym typeface="Work Sans Light"/>
            </a:endParaRPr>
          </a:p>
          <a:p>
            <a:pPr marL="457200" marR="0" lvl="0" indent="-323850" algn="l" rtl="0">
              <a:lnSpc>
                <a:spcPct val="100000"/>
              </a:lnSpc>
              <a:spcBef>
                <a:spcPts val="0"/>
              </a:spcBef>
              <a:spcAft>
                <a:spcPts val="0"/>
              </a:spcAft>
              <a:buClr>
                <a:schemeClr val="dk1"/>
              </a:buClr>
              <a:buSzPts val="1500"/>
              <a:buFont typeface="Work Sans Light"/>
              <a:buAutoNum type="arabicParenR"/>
            </a:pPr>
            <a:r>
              <a:rPr lang="en" sz="1500" b="0" i="0" u="none" strike="noStrike" cap="none" dirty="0">
                <a:solidFill>
                  <a:schemeClr val="dk1"/>
                </a:solidFill>
                <a:latin typeface="Work Sans Light"/>
                <a:ea typeface="Work Sans Light"/>
                <a:cs typeface="Work Sans Light"/>
                <a:sym typeface="Work Sans Light"/>
              </a:rPr>
              <a:t>We are here to help! If you need any help or feel your child is struggling with literacy, please contact </a:t>
            </a:r>
            <a:r>
              <a:rPr lang="en" sz="1500" b="0" i="0" u="none" strike="noStrike" cap="none" dirty="0" smtClean="0">
                <a:solidFill>
                  <a:schemeClr val="dk1"/>
                </a:solidFill>
                <a:latin typeface="Work Sans Light"/>
                <a:ea typeface="Work Sans Light"/>
                <a:cs typeface="Work Sans Light"/>
                <a:sym typeface="Work Sans Light"/>
              </a:rPr>
              <a:t>us</a:t>
            </a:r>
            <a:r>
              <a:rPr lang="en" sz="1500" dirty="0"/>
              <a:t>.</a:t>
            </a:r>
            <a:endParaRPr sz="1500" b="0" i="0" u="none" strike="noStrike" cap="none" dirty="0">
              <a:solidFill>
                <a:schemeClr val="dk1"/>
              </a:solidFill>
              <a:latin typeface="Work Sans Light"/>
              <a:ea typeface="Work Sans Light"/>
              <a:cs typeface="Work Sans Light"/>
              <a:sym typeface="Work Sans Light"/>
            </a:endParaRPr>
          </a:p>
        </p:txBody>
      </p:sp>
      <p:sp>
        <p:nvSpPr>
          <p:cNvPr id="78" name="Google Shape;78;p15"/>
          <p:cNvSpPr txBox="1"/>
          <p:nvPr/>
        </p:nvSpPr>
        <p:spPr>
          <a:xfrm>
            <a:off x="4658150" y="946650"/>
            <a:ext cx="3983400" cy="374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dirty="0">
                <a:solidFill>
                  <a:srgbClr val="000000"/>
                </a:solidFill>
                <a:latin typeface="Work Sans Light"/>
                <a:ea typeface="Work Sans Light"/>
                <a:cs typeface="Work Sans Light"/>
                <a:sym typeface="Work Sans Light"/>
              </a:rPr>
              <a:t>All reading lists are available on the school’s </a:t>
            </a:r>
            <a:r>
              <a:rPr lang="en-GB" sz="1500" dirty="0" smtClean="0">
                <a:latin typeface="Work Sans Light"/>
                <a:ea typeface="Work Sans Light"/>
                <a:cs typeface="Work Sans Light"/>
                <a:sym typeface="Work Sans Light"/>
              </a:rPr>
              <a:t>website</a:t>
            </a:r>
            <a:endParaRPr sz="15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dirty="0">
                <a:solidFill>
                  <a:srgbClr val="000000"/>
                </a:solidFill>
                <a:latin typeface="Work Sans Light"/>
                <a:ea typeface="Work Sans Light"/>
                <a:cs typeface="Work Sans Light"/>
                <a:sym typeface="Work Sans Light"/>
              </a:rPr>
              <a:t>If you are wondering what your child’s most up-to-date reading age is, </a:t>
            </a:r>
            <a:r>
              <a:rPr lang="en-GB" sz="1500" b="0" i="0" u="none" strike="noStrike" cap="none" dirty="0" smtClean="0">
                <a:solidFill>
                  <a:srgbClr val="000000"/>
                </a:solidFill>
                <a:latin typeface="Work Sans Light"/>
                <a:ea typeface="Work Sans Light"/>
                <a:cs typeface="Work Sans Light"/>
                <a:sym typeface="Work Sans Light"/>
              </a:rPr>
              <a:t>the NRT test will give an indication to this.</a:t>
            </a:r>
            <a:endParaRPr sz="15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500"/>
              <a:buFont typeface="Arial"/>
              <a:buNone/>
            </a:pPr>
            <a:r>
              <a:rPr lang="en" sz="1500" b="0" i="0" u="none" strike="noStrike" cap="none" dirty="0">
                <a:solidFill>
                  <a:srgbClr val="000000"/>
                </a:solidFill>
                <a:latin typeface="Work Sans Light"/>
                <a:ea typeface="Work Sans Light"/>
                <a:cs typeface="Work Sans Light"/>
                <a:sym typeface="Work Sans Light"/>
              </a:rPr>
              <a:t>SPAG workbooks for each level of learning </a:t>
            </a:r>
            <a:r>
              <a:rPr lang="en-GB" sz="1500" b="0" i="0" u="none" strike="noStrike" cap="none" dirty="0" smtClean="0">
                <a:solidFill>
                  <a:srgbClr val="000000"/>
                </a:solidFill>
                <a:latin typeface="Work Sans Light"/>
                <a:ea typeface="Work Sans Light"/>
                <a:cs typeface="Work Sans Light"/>
                <a:sym typeface="Work Sans Light"/>
              </a:rPr>
              <a:t>will be given as homework in Year 7 to be completed weekly.</a:t>
            </a:r>
            <a:endParaRPr sz="15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Lato Light"/>
              <a:ea typeface="Lato Light"/>
              <a:cs typeface="Lato Light"/>
              <a:sym typeface="Lato 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l="35811" t="18989" r="37201" b="11095"/>
          <a:stretch/>
        </p:blipFill>
        <p:spPr>
          <a:xfrm>
            <a:off x="371175" y="262313"/>
            <a:ext cx="3510326" cy="4618875"/>
          </a:xfrm>
          <a:prstGeom prst="rect">
            <a:avLst/>
          </a:prstGeom>
          <a:noFill/>
          <a:ln>
            <a:noFill/>
          </a:ln>
        </p:spPr>
      </p:pic>
      <p:sp>
        <p:nvSpPr>
          <p:cNvPr id="84" name="Google Shape;84;p16"/>
          <p:cNvSpPr txBox="1"/>
          <p:nvPr/>
        </p:nvSpPr>
        <p:spPr>
          <a:xfrm>
            <a:off x="4772325" y="1399800"/>
            <a:ext cx="3171000" cy="2343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500"/>
              <a:buFont typeface="Arial"/>
              <a:buNone/>
            </a:pPr>
            <a:r>
              <a:rPr lang="en" sz="3500" b="0" i="0" u="none" strike="noStrike" cap="none">
                <a:solidFill>
                  <a:srgbClr val="FFFFFF"/>
                </a:solidFill>
                <a:latin typeface="Work Sans ExtraLight"/>
                <a:ea typeface="Work Sans ExtraLight"/>
                <a:cs typeface="Work Sans ExtraLight"/>
                <a:sym typeface="Work Sans ExtraLight"/>
              </a:rPr>
              <a:t>How to calculate the reading age of a text.</a:t>
            </a:r>
            <a:endParaRPr sz="3500" b="0" i="0" u="none" strike="noStrike" cap="none">
              <a:solidFill>
                <a:srgbClr val="FFFFFF"/>
              </a:solidFill>
              <a:latin typeface="Work Sans ExtraLight"/>
              <a:ea typeface="Work Sans ExtraLight"/>
              <a:cs typeface="Work Sans ExtraLight"/>
              <a:sym typeface="Work Sa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79500" y="387425"/>
            <a:ext cx="8385000" cy="52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4000"/>
              <a:buFont typeface="Work Sans"/>
              <a:buNone/>
            </a:pPr>
            <a:r>
              <a:rPr lang="en" sz="3600" b="1" i="0" u="none" strike="noStrike" cap="none">
                <a:solidFill>
                  <a:schemeClr val="dk1"/>
                </a:solidFill>
                <a:latin typeface="Work Sans"/>
                <a:ea typeface="Work Sans"/>
                <a:cs typeface="Work Sans"/>
                <a:sym typeface="Work Sans"/>
              </a:rPr>
              <a:t>Ask for a baseline...</a:t>
            </a:r>
            <a:endParaRPr sz="3600" b="1" i="0" u="none" strike="noStrike" cap="none">
              <a:solidFill>
                <a:schemeClr val="dk1"/>
              </a:solidFill>
              <a:latin typeface="Work Sans"/>
              <a:ea typeface="Work Sans"/>
              <a:cs typeface="Work Sans"/>
              <a:sym typeface="Work Sans"/>
            </a:endParaRPr>
          </a:p>
        </p:txBody>
      </p:sp>
      <p:sp>
        <p:nvSpPr>
          <p:cNvPr id="90" name="Google Shape;90;p17"/>
          <p:cNvSpPr txBox="1">
            <a:spLocks noGrp="1"/>
          </p:cNvSpPr>
          <p:nvPr>
            <p:ph type="body" idx="1"/>
          </p:nvPr>
        </p:nvSpPr>
        <p:spPr>
          <a:xfrm>
            <a:off x="580250" y="1043300"/>
            <a:ext cx="3786300" cy="3582300"/>
          </a:xfrm>
          <a:prstGeom prst="rect">
            <a:avLst/>
          </a:prstGeom>
          <a:noFill/>
          <a:ln w="28575" cap="flat" cmpd="sng">
            <a:solidFill>
              <a:schemeClr val="accent1"/>
            </a:solidFill>
            <a:prstDash val="lgDashDot"/>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Work Sans Light"/>
              <a:buNone/>
            </a:pPr>
            <a:r>
              <a:rPr lang="en" sz="1800" b="0" i="0" u="none" strike="noStrike" cap="none" dirty="0">
                <a:solidFill>
                  <a:schemeClr val="dk1"/>
                </a:solidFill>
                <a:latin typeface="Work Sans Light"/>
                <a:ea typeface="Work Sans Light"/>
                <a:cs typeface="Work Sans Light"/>
                <a:sym typeface="Work Sans Light"/>
              </a:rPr>
              <a:t>It is always helpful to see what your child has been doing in lessons as well as to gauge for yourself what his/her weaknesses might be and feedback from teachers.</a:t>
            </a:r>
            <a:endParaRPr sz="1800" b="0" i="0" u="none" strike="noStrike" cap="none" dirty="0">
              <a:solidFill>
                <a:schemeClr val="dk1"/>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chemeClr val="dk1"/>
              </a:buClr>
              <a:buSzPts val="2000"/>
              <a:buFont typeface="Work Sans Light"/>
              <a:buNone/>
            </a:pPr>
            <a:endParaRPr sz="1800" b="0" i="0" u="none" strike="noStrike" cap="none" dirty="0">
              <a:solidFill>
                <a:schemeClr val="dk1"/>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chemeClr val="dk1"/>
              </a:buClr>
              <a:buSzPts val="2000"/>
              <a:buFont typeface="Work Sans Light"/>
              <a:buNone/>
            </a:pPr>
            <a:r>
              <a:rPr lang="en" sz="1800" b="0" i="0" u="none" strike="noStrike" cap="none" dirty="0" smtClean="0">
                <a:solidFill>
                  <a:schemeClr val="dk1"/>
                </a:solidFill>
                <a:latin typeface="Work Sans Light"/>
                <a:ea typeface="Work Sans Light"/>
                <a:cs typeface="Work Sans Light"/>
                <a:sym typeface="Work Sans Light"/>
              </a:rPr>
              <a:t>Regularly check assessments </a:t>
            </a:r>
            <a:r>
              <a:rPr lang="en" sz="1800" b="0" i="0" u="none" strike="noStrike" cap="none" dirty="0">
                <a:solidFill>
                  <a:schemeClr val="dk1"/>
                </a:solidFill>
                <a:latin typeface="Work Sans Light"/>
                <a:ea typeface="Work Sans Light"/>
                <a:cs typeface="Work Sans Light"/>
                <a:sym typeface="Work Sans Light"/>
              </a:rPr>
              <a:t>and workbooks, discuss the work using prompts and fill in the </a:t>
            </a:r>
            <a:r>
              <a:rPr lang="en" sz="1800" b="0" i="0" u="none" strike="noStrike" cap="none" dirty="0" smtClean="0">
                <a:solidFill>
                  <a:schemeClr val="dk1"/>
                </a:solidFill>
                <a:latin typeface="Work Sans Light"/>
                <a:ea typeface="Work Sans Light"/>
                <a:cs typeface="Work Sans Light"/>
                <a:sym typeface="Work Sans Light"/>
              </a:rPr>
              <a:t>parental engagement form </a:t>
            </a:r>
            <a:r>
              <a:rPr lang="en" sz="1800" b="0" i="0" u="none" strike="noStrike" cap="none" dirty="0">
                <a:solidFill>
                  <a:schemeClr val="dk1"/>
                </a:solidFill>
                <a:latin typeface="Work Sans Light"/>
                <a:ea typeface="Work Sans Light"/>
                <a:cs typeface="Work Sans Light"/>
                <a:sym typeface="Work Sans Light"/>
              </a:rPr>
              <a:t>to open a dialogue with teachers.</a:t>
            </a:r>
            <a:r>
              <a:rPr lang="en" sz="2000" b="0" i="0" u="none" strike="noStrike" cap="none" dirty="0">
                <a:solidFill>
                  <a:schemeClr val="dk1"/>
                </a:solidFill>
                <a:latin typeface="Work Sans Light"/>
                <a:ea typeface="Work Sans Light"/>
                <a:cs typeface="Work Sans Light"/>
                <a:sym typeface="Work Sans Light"/>
              </a:rPr>
              <a:t> </a:t>
            </a:r>
            <a:endParaRPr sz="2000" b="0" i="0" u="none" strike="noStrike" cap="none" dirty="0">
              <a:solidFill>
                <a:schemeClr val="dk1"/>
              </a:solidFill>
              <a:latin typeface="Work Sans Light"/>
              <a:ea typeface="Work Sans Light"/>
              <a:cs typeface="Work Sans Light"/>
              <a:sym typeface="Work Sans Light"/>
            </a:endParaRPr>
          </a:p>
        </p:txBody>
      </p:sp>
      <p:pic>
        <p:nvPicPr>
          <p:cNvPr id="91" name="Google Shape;91;p17"/>
          <p:cNvPicPr preferRelativeResize="0"/>
          <p:nvPr/>
        </p:nvPicPr>
        <p:blipFill rotWithShape="1">
          <a:blip r:embed="rId3">
            <a:alphaModFix/>
          </a:blip>
          <a:srcRect l="23976" t="36228" r="51265" b="9991"/>
          <a:stretch/>
        </p:blipFill>
        <p:spPr>
          <a:xfrm>
            <a:off x="5185992" y="543175"/>
            <a:ext cx="3342701" cy="40824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body" idx="1"/>
          </p:nvPr>
        </p:nvSpPr>
        <p:spPr>
          <a:xfrm>
            <a:off x="623400" y="1527750"/>
            <a:ext cx="1753500" cy="212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Work Sans Light"/>
              <a:buNone/>
            </a:pPr>
            <a:r>
              <a:rPr lang="en" sz="2000" b="0" i="0" u="none" strike="noStrike" cap="none">
                <a:solidFill>
                  <a:schemeClr val="dk1"/>
                </a:solidFill>
                <a:latin typeface="Work Sans Light"/>
                <a:ea typeface="Work Sans Light"/>
                <a:cs typeface="Work Sans Light"/>
                <a:sym typeface="Work Sans Light"/>
              </a:rPr>
              <a:t>How can I help my child with their spoken language?</a:t>
            </a:r>
            <a:endParaRPr sz="2000" b="0" i="0" u="none" strike="noStrike" cap="none">
              <a:solidFill>
                <a:schemeClr val="dk1"/>
              </a:solidFill>
              <a:latin typeface="Work Sans Light"/>
              <a:ea typeface="Work Sans Light"/>
              <a:cs typeface="Work Sans Light"/>
              <a:sym typeface="Work Sans Light"/>
            </a:endParaRPr>
          </a:p>
        </p:txBody>
      </p:sp>
      <p:sp>
        <p:nvSpPr>
          <p:cNvPr id="97" name="Google Shape;97;p18"/>
          <p:cNvSpPr txBox="1"/>
          <p:nvPr/>
        </p:nvSpPr>
        <p:spPr>
          <a:xfrm>
            <a:off x="2720000" y="528450"/>
            <a:ext cx="5912100" cy="4123200"/>
          </a:xfrm>
          <a:prstGeom prst="rect">
            <a:avLst/>
          </a:prstGeom>
          <a:solidFill>
            <a:srgbClr val="000000"/>
          </a:solidFill>
          <a:ln>
            <a:noFill/>
          </a:ln>
        </p:spPr>
        <p:txBody>
          <a:bodyPr spcFirstLastPara="1" wrap="square" lIns="91425" tIns="91425" rIns="91425" bIns="91425" anchor="ctr" anchorCtr="0">
            <a:noAutofit/>
          </a:bodyPr>
          <a:lstStyle/>
          <a:p>
            <a:pPr marL="457200" marR="0" lvl="0" indent="-342900" algn="l" rtl="0">
              <a:lnSpc>
                <a:spcPct val="115000"/>
              </a:lnSpc>
              <a:spcBef>
                <a:spcPts val="0"/>
              </a:spcBef>
              <a:spcAft>
                <a:spcPts val="0"/>
              </a:spcAft>
              <a:buClr>
                <a:srgbClr val="FFFFFF"/>
              </a:buClr>
              <a:buSzPts val="1800"/>
              <a:buFont typeface="Work Sans ExtraLight"/>
              <a:buChar char="❏"/>
            </a:pPr>
            <a:r>
              <a:rPr lang="en" sz="1800" b="0" i="0" u="none" strike="noStrike" cap="none">
                <a:solidFill>
                  <a:srgbClr val="FFFFFF"/>
                </a:solidFill>
                <a:latin typeface="Work Sans ExtraLight"/>
                <a:ea typeface="Work Sans ExtraLight"/>
                <a:cs typeface="Work Sans ExtraLight"/>
                <a:sym typeface="Work Sans ExtraLight"/>
              </a:rPr>
              <a:t>Answering in full sentences using the question focus in the answer. </a:t>
            </a:r>
            <a:endParaRPr sz="1800" b="0" i="0" u="none" strike="noStrike" cap="none">
              <a:solidFill>
                <a:srgbClr val="FFFFFF"/>
              </a:solidFill>
              <a:latin typeface="Work Sans ExtraLight"/>
              <a:ea typeface="Work Sans ExtraLight"/>
              <a:cs typeface="Work Sans ExtraLight"/>
              <a:sym typeface="Work Sans ExtraLight"/>
            </a:endParaRPr>
          </a:p>
          <a:p>
            <a:pPr marL="457200" marR="0" lvl="0" indent="-342900" algn="l" rtl="0">
              <a:lnSpc>
                <a:spcPct val="115000"/>
              </a:lnSpc>
              <a:spcBef>
                <a:spcPts val="0"/>
              </a:spcBef>
              <a:spcAft>
                <a:spcPts val="0"/>
              </a:spcAft>
              <a:buClr>
                <a:srgbClr val="FFFFFF"/>
              </a:buClr>
              <a:buSzPts val="1800"/>
              <a:buFont typeface="Work Sans ExtraLight"/>
              <a:buChar char="❏"/>
            </a:pPr>
            <a:r>
              <a:rPr lang="en" sz="1800" b="0" i="0" u="none" strike="noStrike" cap="none">
                <a:solidFill>
                  <a:srgbClr val="FFFFFF"/>
                </a:solidFill>
                <a:latin typeface="Work Sans ExtraLight"/>
                <a:ea typeface="Work Sans ExtraLight"/>
                <a:cs typeface="Work Sans ExtraLight"/>
                <a:sym typeface="Work Sans ExtraLight"/>
              </a:rPr>
              <a:t>Showing you are listening, e.g. looking at the speaker, asking follow up questions, using appropriate body language. </a:t>
            </a:r>
            <a:endParaRPr sz="1800" b="0" i="0" u="none" strike="noStrike" cap="none">
              <a:solidFill>
                <a:srgbClr val="FFFFFF"/>
              </a:solidFill>
              <a:latin typeface="Work Sans ExtraLight"/>
              <a:ea typeface="Work Sans ExtraLight"/>
              <a:cs typeface="Work Sans ExtraLight"/>
              <a:sym typeface="Work Sans ExtraLight"/>
            </a:endParaRPr>
          </a:p>
          <a:p>
            <a:pPr marL="457200" marR="0" lvl="0" indent="-342900" algn="l" rtl="0">
              <a:lnSpc>
                <a:spcPct val="115000"/>
              </a:lnSpc>
              <a:spcBef>
                <a:spcPts val="0"/>
              </a:spcBef>
              <a:spcAft>
                <a:spcPts val="0"/>
              </a:spcAft>
              <a:buClr>
                <a:srgbClr val="FFFFFF"/>
              </a:buClr>
              <a:buSzPts val="1800"/>
              <a:buFont typeface="Work Sans ExtraLight"/>
              <a:buChar char="❏"/>
            </a:pPr>
            <a:r>
              <a:rPr lang="en" sz="1800" b="0" i="0" u="none" strike="noStrike" cap="none">
                <a:solidFill>
                  <a:srgbClr val="FFFFFF"/>
                </a:solidFill>
                <a:latin typeface="Work Sans ExtraLight"/>
                <a:ea typeface="Work Sans ExtraLight"/>
                <a:cs typeface="Work Sans ExtraLight"/>
                <a:sym typeface="Work Sans ExtraLight"/>
              </a:rPr>
              <a:t>Listening attentively and be open to the views of others - you don’t have to agree, but you must be respectful.</a:t>
            </a:r>
            <a:endParaRPr sz="1800" b="0" i="0" u="none" strike="noStrike" cap="none">
              <a:solidFill>
                <a:srgbClr val="FFFFFF"/>
              </a:solidFill>
              <a:latin typeface="Work Sans ExtraLight"/>
              <a:ea typeface="Work Sans ExtraLight"/>
              <a:cs typeface="Work Sans ExtraLight"/>
              <a:sym typeface="Work Sans ExtraLight"/>
            </a:endParaRPr>
          </a:p>
          <a:p>
            <a:pPr marL="457200" marR="0" lvl="0" indent="-342900" algn="l" rtl="0">
              <a:lnSpc>
                <a:spcPct val="115000"/>
              </a:lnSpc>
              <a:spcBef>
                <a:spcPts val="0"/>
              </a:spcBef>
              <a:spcAft>
                <a:spcPts val="0"/>
              </a:spcAft>
              <a:buClr>
                <a:srgbClr val="FFFFFF"/>
              </a:buClr>
              <a:buSzPts val="1800"/>
              <a:buFont typeface="Work Sans ExtraLight"/>
              <a:buChar char="❏"/>
            </a:pPr>
            <a:r>
              <a:rPr lang="en" sz="1800" b="0" i="0" u="none" strike="noStrike" cap="none">
                <a:solidFill>
                  <a:srgbClr val="FFFFFF"/>
                </a:solidFill>
                <a:latin typeface="Work Sans ExtraLight"/>
                <a:ea typeface="Work Sans ExtraLight"/>
                <a:cs typeface="Work Sans ExtraLight"/>
                <a:sym typeface="Work Sans ExtraLight"/>
              </a:rPr>
              <a:t>Asking questions to further your understanding, e.g. ‘how’ and ‘why.’</a:t>
            </a:r>
            <a:endParaRPr sz="1800" b="0" i="0" u="none" strike="noStrike" cap="none">
              <a:solidFill>
                <a:srgbClr val="FFFFFF"/>
              </a:solidFill>
              <a:latin typeface="Work Sans ExtraLight"/>
              <a:ea typeface="Work Sans ExtraLight"/>
              <a:cs typeface="Work Sans ExtraLight"/>
              <a:sym typeface="Work Sans ExtraLight"/>
            </a:endParaRPr>
          </a:p>
          <a:p>
            <a:pPr marL="457200" marR="0" lvl="0" indent="-342900" algn="l" rtl="0">
              <a:lnSpc>
                <a:spcPct val="115000"/>
              </a:lnSpc>
              <a:spcBef>
                <a:spcPts val="0"/>
              </a:spcBef>
              <a:spcAft>
                <a:spcPts val="0"/>
              </a:spcAft>
              <a:buClr>
                <a:srgbClr val="FFFFFF"/>
              </a:buClr>
              <a:buSzPts val="1800"/>
              <a:buFont typeface="Work Sans ExtraLight"/>
              <a:buChar char="❏"/>
            </a:pPr>
            <a:r>
              <a:rPr lang="en" sz="1800" b="0" i="0" u="none" strike="noStrike" cap="none">
                <a:solidFill>
                  <a:srgbClr val="FFFFFF"/>
                </a:solidFill>
                <a:latin typeface="Work Sans ExtraLight"/>
                <a:ea typeface="Work Sans ExtraLight"/>
                <a:cs typeface="Work Sans ExtraLight"/>
                <a:sym typeface="Work Sans ExtraLight"/>
              </a:rPr>
              <a:t>Speaking clearly and confidently </a:t>
            </a:r>
            <a:endParaRPr sz="1800" b="0" i="0" u="none" strike="noStrike" cap="none">
              <a:solidFill>
                <a:srgbClr val="FFFFFF"/>
              </a:solidFill>
              <a:latin typeface="Work Sans ExtraLight"/>
              <a:ea typeface="Work Sans ExtraLight"/>
              <a:cs typeface="Work Sans ExtraLight"/>
              <a:sym typeface="Work Sans ExtraLight"/>
            </a:endParaRPr>
          </a:p>
          <a:p>
            <a:pPr marL="457200" marR="0" lvl="0" indent="-342900" algn="l" rtl="0">
              <a:lnSpc>
                <a:spcPct val="115000"/>
              </a:lnSpc>
              <a:spcBef>
                <a:spcPts val="0"/>
              </a:spcBef>
              <a:spcAft>
                <a:spcPts val="0"/>
              </a:spcAft>
              <a:buClr>
                <a:srgbClr val="FFFFFF"/>
              </a:buClr>
              <a:buSzPts val="1800"/>
              <a:buFont typeface="Work Sans ExtraLight"/>
              <a:buChar char="❏"/>
            </a:pPr>
            <a:r>
              <a:rPr lang="en" sz="1800" b="0" i="0" u="none" strike="noStrike" cap="none">
                <a:solidFill>
                  <a:srgbClr val="FFFFFF"/>
                </a:solidFill>
                <a:latin typeface="Work Sans ExtraLight"/>
                <a:ea typeface="Work Sans ExtraLight"/>
                <a:cs typeface="Work Sans ExtraLight"/>
                <a:sym typeface="Work Sans ExtraLight"/>
              </a:rPr>
              <a:t>Making sure your language is suitable for your language and context. </a:t>
            </a:r>
            <a:endParaRPr sz="1800" b="0" i="0" u="none" strike="noStrike" cap="none">
              <a:solidFill>
                <a:srgbClr val="FFFFFF"/>
              </a:solidFill>
              <a:latin typeface="Work Sans ExtraLight"/>
              <a:ea typeface="Work Sans ExtraLight"/>
              <a:cs typeface="Work Sans ExtraLight"/>
              <a:sym typeface="Work Sans Extra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1891050" y="270900"/>
            <a:ext cx="4977300" cy="76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0"/>
              <a:buFont typeface="Work Sans"/>
              <a:buNone/>
            </a:pPr>
            <a:r>
              <a:rPr lang="en" sz="4000" b="1" i="0" u="none" strike="noStrike" cap="none">
                <a:solidFill>
                  <a:schemeClr val="dk1"/>
                </a:solidFill>
                <a:latin typeface="Work Sans"/>
                <a:ea typeface="Work Sans"/>
                <a:cs typeface="Work Sans"/>
                <a:sym typeface="Work Sans"/>
              </a:rPr>
              <a:t>KEY STAGE THREE</a:t>
            </a:r>
            <a:endParaRPr sz="4000" b="1" i="0" u="none" strike="noStrike" cap="none">
              <a:solidFill>
                <a:schemeClr val="dk1"/>
              </a:solidFill>
              <a:latin typeface="Work Sans"/>
              <a:ea typeface="Work Sans"/>
              <a:cs typeface="Work Sans"/>
              <a:sym typeface="Work Sans"/>
            </a:endParaRPr>
          </a:p>
        </p:txBody>
      </p:sp>
      <p:sp>
        <p:nvSpPr>
          <p:cNvPr id="103" name="Google Shape;103;p19"/>
          <p:cNvSpPr txBox="1">
            <a:spLocks noGrp="1"/>
          </p:cNvSpPr>
          <p:nvPr>
            <p:ph type="body" idx="1"/>
          </p:nvPr>
        </p:nvSpPr>
        <p:spPr>
          <a:xfrm>
            <a:off x="1696350" y="647975"/>
            <a:ext cx="5366700" cy="5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Work Sans Light"/>
              <a:buNone/>
            </a:pPr>
            <a:r>
              <a:rPr lang="en" sz="1800" b="0" i="0" u="none" strike="noStrike" cap="none">
                <a:solidFill>
                  <a:schemeClr val="dk1"/>
                </a:solidFill>
                <a:latin typeface="Work Sans Light"/>
                <a:ea typeface="Work Sans Light"/>
                <a:cs typeface="Work Sans Light"/>
                <a:sym typeface="Work Sans Light"/>
              </a:rPr>
              <a:t>How can I help my child with their reading?</a:t>
            </a:r>
            <a:endParaRPr sz="1800" b="0" i="0" u="none" strike="noStrike" cap="none">
              <a:solidFill>
                <a:schemeClr val="dk1"/>
              </a:solidFill>
              <a:latin typeface="Work Sans Light"/>
              <a:ea typeface="Work Sans Light"/>
              <a:cs typeface="Work Sans Light"/>
              <a:sym typeface="Work Sans Light"/>
            </a:endParaRPr>
          </a:p>
        </p:txBody>
      </p:sp>
      <p:sp>
        <p:nvSpPr>
          <p:cNvPr id="104" name="Google Shape;104;p19"/>
          <p:cNvSpPr txBox="1"/>
          <p:nvPr/>
        </p:nvSpPr>
        <p:spPr>
          <a:xfrm>
            <a:off x="403000" y="1177175"/>
            <a:ext cx="8176800" cy="3499800"/>
          </a:xfrm>
          <a:prstGeom prst="rect">
            <a:avLst/>
          </a:prstGeom>
          <a:noFill/>
          <a:ln>
            <a:noFill/>
          </a:ln>
        </p:spPr>
        <p:txBody>
          <a:bodyPr spcFirstLastPara="1" wrap="square" lIns="91425" tIns="91425" rIns="91425" bIns="91425" anchor="ctr" anchorCtr="0">
            <a:noAutofit/>
          </a:bodyPr>
          <a:lstStyle/>
          <a:p>
            <a:pPr marL="457200" marR="0" lvl="0" indent="-304800" algn="l" rtl="0">
              <a:lnSpc>
                <a:spcPct val="100000"/>
              </a:lnSpc>
              <a:spcBef>
                <a:spcPts val="0"/>
              </a:spcBef>
              <a:spcAft>
                <a:spcPts val="0"/>
              </a:spcAft>
              <a:buClr>
                <a:srgbClr val="000000"/>
              </a:buClr>
              <a:buSzPts val="1200"/>
              <a:buFont typeface="Work Sans"/>
              <a:buChar char="❏"/>
            </a:pPr>
            <a:r>
              <a:rPr lang="en" sz="1200" b="1" i="0" u="none" strike="noStrike" cap="none">
                <a:solidFill>
                  <a:srgbClr val="000000"/>
                </a:solidFill>
                <a:latin typeface="Work Sans"/>
                <a:ea typeface="Work Sans"/>
                <a:cs typeface="Work Sans"/>
                <a:sym typeface="Work Sans"/>
              </a:rPr>
              <a:t>Library Visits:</a:t>
            </a:r>
            <a:r>
              <a:rPr lang="en" sz="1200" b="0" i="0" u="none" strike="noStrike" cap="none">
                <a:solidFill>
                  <a:srgbClr val="000000"/>
                </a:solidFill>
                <a:latin typeface="Work Sans"/>
                <a:ea typeface="Work Sans"/>
                <a:cs typeface="Work Sans"/>
                <a:sym typeface="Work Sans"/>
              </a:rPr>
              <a:t> Has your child ever visited your local library? Giving them the chance to experience this in the local community can boost their interest, enjoyment, and give them real world reading experience.  </a:t>
            </a:r>
            <a:endParaRPr sz="1200" b="0" i="0" u="none" strike="noStrike" cap="none">
              <a:solidFill>
                <a:srgbClr val="000000"/>
              </a:solidFill>
              <a:latin typeface="Work Sans"/>
              <a:ea typeface="Work Sans"/>
              <a:cs typeface="Work Sans"/>
              <a:sym typeface="Work Sans"/>
            </a:endParaRPr>
          </a:p>
          <a:p>
            <a:pPr marL="457200" marR="0" lvl="0" indent="-304800" algn="l" rtl="0">
              <a:lnSpc>
                <a:spcPct val="100000"/>
              </a:lnSpc>
              <a:spcBef>
                <a:spcPts val="0"/>
              </a:spcBef>
              <a:spcAft>
                <a:spcPts val="0"/>
              </a:spcAft>
              <a:buClr>
                <a:srgbClr val="000000"/>
              </a:buClr>
              <a:buSzPts val="1200"/>
              <a:buFont typeface="Work Sans"/>
              <a:buChar char="❏"/>
            </a:pPr>
            <a:r>
              <a:rPr lang="en" sz="1200" b="1" i="0" u="none" strike="noStrike" cap="none">
                <a:solidFill>
                  <a:srgbClr val="000000"/>
                </a:solidFill>
                <a:latin typeface="Work Sans"/>
                <a:ea typeface="Work Sans"/>
                <a:cs typeface="Work Sans"/>
                <a:sym typeface="Work Sans"/>
              </a:rPr>
              <a:t>Exposure:</a:t>
            </a:r>
            <a:r>
              <a:rPr lang="en" sz="1200" b="0" i="0" u="none" strike="noStrike" cap="none">
                <a:solidFill>
                  <a:srgbClr val="000000"/>
                </a:solidFill>
                <a:latin typeface="Work Sans"/>
                <a:ea typeface="Work Sans"/>
                <a:cs typeface="Work Sans"/>
                <a:sym typeface="Work Sans"/>
              </a:rPr>
              <a:t> It is extremely beneficial for pupils to have as much exposure to reading as possible so that they know that reading is an integral part of everyday life. Some things to try: </a:t>
            </a:r>
            <a:endParaRPr sz="1200" b="0" i="0" u="none" strike="noStrike" cap="none">
              <a:solidFill>
                <a:srgbClr val="000000"/>
              </a:solidFill>
              <a:latin typeface="Work Sans"/>
              <a:ea typeface="Work Sans"/>
              <a:cs typeface="Work Sans"/>
              <a:sym typeface="Work Sans"/>
            </a:endParaRPr>
          </a:p>
          <a:p>
            <a:pPr marL="914400" marR="0" lvl="1" indent="-304800" algn="l" rtl="0">
              <a:lnSpc>
                <a:spcPct val="100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Talk about reading – Ask them what they are enjoying reading at the moment and tell them about some of your favourite ever books. </a:t>
            </a:r>
            <a:endParaRPr sz="1200" b="0" i="0" u="none" strike="noStrike" cap="none">
              <a:solidFill>
                <a:srgbClr val="000000"/>
              </a:solidFill>
              <a:latin typeface="Work Sans"/>
              <a:ea typeface="Work Sans"/>
              <a:cs typeface="Work Sans"/>
              <a:sym typeface="Work Sans"/>
            </a:endParaRPr>
          </a:p>
          <a:p>
            <a:pPr marL="914400" marR="0" lvl="1" indent="-304800" algn="l" rtl="0">
              <a:lnSpc>
                <a:spcPct val="100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Make time to read together.</a:t>
            </a:r>
            <a:endParaRPr sz="1200" b="0" i="0" u="none" strike="noStrike" cap="none">
              <a:solidFill>
                <a:srgbClr val="000000"/>
              </a:solidFill>
              <a:latin typeface="Work Sans"/>
              <a:ea typeface="Work Sans"/>
              <a:cs typeface="Work Sans"/>
              <a:sym typeface="Work Sans"/>
            </a:endParaRPr>
          </a:p>
          <a:p>
            <a:pPr marL="914400" marR="0" lvl="1" indent="-304800" algn="l" rtl="0">
              <a:lnSpc>
                <a:spcPct val="100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If your son/daughter has younger brothers or sisters they could read with them .</a:t>
            </a:r>
            <a:endParaRPr sz="1200" b="0" i="0" u="none" strike="noStrike" cap="none">
              <a:solidFill>
                <a:srgbClr val="000000"/>
              </a:solidFill>
              <a:latin typeface="Work Sans"/>
              <a:ea typeface="Work Sans"/>
              <a:cs typeface="Work Sans"/>
              <a:sym typeface="Work Sans"/>
            </a:endParaRPr>
          </a:p>
          <a:p>
            <a:pPr marL="914400" marR="0" lvl="1" indent="-304800" algn="l" rtl="0">
              <a:lnSpc>
                <a:spcPct val="100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Don’t just read books – Try newspapers, magazines, comics or even the internet.</a:t>
            </a:r>
            <a:endParaRPr sz="1200" b="0" i="0" u="none" strike="noStrike" cap="none">
              <a:solidFill>
                <a:srgbClr val="000000"/>
              </a:solidFill>
              <a:latin typeface="Work Sans"/>
              <a:ea typeface="Work Sans"/>
              <a:cs typeface="Work Sans"/>
              <a:sym typeface="Work Sans"/>
            </a:endParaRPr>
          </a:p>
          <a:p>
            <a:pPr marL="914400" marR="0" lvl="1" indent="-304800" algn="l" rtl="0">
              <a:lnSpc>
                <a:spcPct val="100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Let them read what they are interested in – There are so many fantastic children’s authors now which you may not have heard of. If you are unsure whether a book is suitable, reading the blurb on the back and the first few pages should give you a clearer picture as well as calculate the SMOG age</a:t>
            </a:r>
            <a:endParaRPr sz="1200" b="0" i="0" u="none" strike="noStrike" cap="none">
              <a:solidFill>
                <a:srgbClr val="000000"/>
              </a:solidFill>
              <a:latin typeface="Work Sans"/>
              <a:ea typeface="Work Sans"/>
              <a:cs typeface="Work Sans"/>
              <a:sym typeface="Work Sans"/>
            </a:endParaRPr>
          </a:p>
          <a:p>
            <a:pPr marL="457200" marR="0" lvl="0" indent="-304800" algn="l" rtl="0">
              <a:lnSpc>
                <a:spcPct val="100000"/>
              </a:lnSpc>
              <a:spcBef>
                <a:spcPts val="0"/>
              </a:spcBef>
              <a:spcAft>
                <a:spcPts val="0"/>
              </a:spcAft>
              <a:buClr>
                <a:srgbClr val="000000"/>
              </a:buClr>
              <a:buSzPts val="1200"/>
              <a:buFont typeface="Work Sans"/>
              <a:buChar char="❏"/>
            </a:pPr>
            <a:r>
              <a:rPr lang="en" sz="1200" b="1" i="0" u="none" strike="noStrike" cap="none">
                <a:solidFill>
                  <a:srgbClr val="000000"/>
                </a:solidFill>
                <a:latin typeface="Work Sans"/>
                <a:ea typeface="Work Sans"/>
                <a:cs typeface="Work Sans"/>
                <a:sym typeface="Work Sans"/>
              </a:rPr>
              <a:t>Preparation:</a:t>
            </a:r>
            <a:r>
              <a:rPr lang="en" sz="1200" b="0" i="0" u="none" strike="noStrike" cap="none">
                <a:solidFill>
                  <a:srgbClr val="000000"/>
                </a:solidFill>
                <a:latin typeface="Work Sans"/>
                <a:ea typeface="Work Sans"/>
                <a:cs typeface="Work Sans"/>
                <a:sym typeface="Work Sans"/>
              </a:rPr>
              <a:t> You can help to ensure that your child is well prepared for the reading initiatives currently taking place in school by making sure they have a reading book with them every day.</a:t>
            </a:r>
            <a:endParaRPr sz="1200" b="0" i="0" u="none" strike="noStrike" cap="none">
              <a:solidFill>
                <a:srgbClr val="000000"/>
              </a:solidFill>
              <a:latin typeface="Work Sans"/>
              <a:ea typeface="Work Sans"/>
              <a:cs typeface="Work Sans"/>
              <a:sym typeface="Work Sans"/>
            </a:endParaRPr>
          </a:p>
          <a:p>
            <a:pPr marL="457200" marR="0" lvl="0" indent="-304800" algn="l" rtl="0">
              <a:lnSpc>
                <a:spcPct val="100000"/>
              </a:lnSpc>
              <a:spcBef>
                <a:spcPts val="0"/>
              </a:spcBef>
              <a:spcAft>
                <a:spcPts val="0"/>
              </a:spcAft>
              <a:buClr>
                <a:srgbClr val="000000"/>
              </a:buClr>
              <a:buSzPts val="1200"/>
              <a:buFont typeface="Work Sans"/>
              <a:buChar char="❏"/>
            </a:pPr>
            <a:r>
              <a:rPr lang="en" sz="1200" b="1" i="0" u="none" strike="noStrike" cap="none">
                <a:solidFill>
                  <a:srgbClr val="000000"/>
                </a:solidFill>
                <a:latin typeface="Work Sans"/>
                <a:ea typeface="Work Sans"/>
                <a:cs typeface="Work Sans"/>
                <a:sym typeface="Work Sans"/>
              </a:rPr>
              <a:t>Rewards:</a:t>
            </a:r>
            <a:r>
              <a:rPr lang="en" sz="1200" b="0" i="0" u="none" strike="noStrike" cap="none">
                <a:solidFill>
                  <a:srgbClr val="000000"/>
                </a:solidFill>
                <a:latin typeface="Work Sans"/>
                <a:ea typeface="Work Sans"/>
                <a:cs typeface="Work Sans"/>
                <a:sym typeface="Work Sans"/>
              </a:rPr>
              <a:t> Ensuring that reading has a high profile in your home will promote a healthy interest in books. Rewarding reading can also help reluctant readers to get into a good routine whilst also supporting avid readers to continue their good practice.</a:t>
            </a:r>
            <a:endParaRPr sz="1200" b="0" i="0" u="none" strike="noStrike" cap="none">
              <a:solidFill>
                <a:srgbClr val="000000"/>
              </a:solidFill>
              <a:latin typeface="Work Sans"/>
              <a:ea typeface="Work Sans"/>
              <a:cs typeface="Work Sans"/>
              <a:sym typeface="Work Sans"/>
            </a:endParaRPr>
          </a:p>
          <a:p>
            <a:pPr marL="457200" marR="0" lvl="0" indent="-304800" algn="l" rtl="0">
              <a:lnSpc>
                <a:spcPct val="100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Obtain a FirstNews subscription at </a:t>
            </a:r>
            <a:r>
              <a:rPr lang="en" sz="1200" b="0" i="0" u="sng" strike="noStrike" cap="none">
                <a:solidFill>
                  <a:schemeClr val="hlink"/>
                </a:solidFill>
                <a:latin typeface="Work Sans"/>
                <a:ea typeface="Work Sans"/>
                <a:cs typeface="Work Sans"/>
                <a:sym typeface="Work Sans"/>
                <a:hlinkClick r:id="rId3"/>
              </a:rPr>
              <a:t>https://www.firstnews.co.uk/</a:t>
            </a:r>
            <a:r>
              <a:rPr lang="en" sz="1200" b="0" i="0" u="none" strike="noStrike" cap="none">
                <a:solidFill>
                  <a:srgbClr val="000000"/>
                </a:solidFill>
                <a:latin typeface="Work Sans"/>
                <a:ea typeface="Work Sans"/>
                <a:cs typeface="Work Sans"/>
                <a:sym typeface="Work Sans"/>
              </a:rPr>
              <a:t> </a:t>
            </a:r>
            <a:endParaRPr sz="1200" b="0" i="0" u="none" strike="noStrike" cap="none">
              <a:solidFill>
                <a:srgbClr val="000000"/>
              </a:solidFill>
              <a:latin typeface="Work Sans"/>
              <a:ea typeface="Work Sans"/>
              <a:cs typeface="Work Sans"/>
              <a:sym typeface="Work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1891050" y="270900"/>
            <a:ext cx="4977300" cy="76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0"/>
              <a:buFont typeface="Work Sans"/>
              <a:buNone/>
            </a:pPr>
            <a:r>
              <a:rPr lang="en" sz="4000" b="1" i="0" u="none" strike="noStrike" cap="none">
                <a:solidFill>
                  <a:schemeClr val="dk1"/>
                </a:solidFill>
                <a:latin typeface="Work Sans"/>
                <a:ea typeface="Work Sans"/>
                <a:cs typeface="Work Sans"/>
                <a:sym typeface="Work Sans"/>
              </a:rPr>
              <a:t>KEY STAGE THREE</a:t>
            </a:r>
            <a:endParaRPr sz="4000" b="1" i="0" u="none" strike="noStrike" cap="none">
              <a:solidFill>
                <a:schemeClr val="dk1"/>
              </a:solidFill>
              <a:latin typeface="Work Sans"/>
              <a:ea typeface="Work Sans"/>
              <a:cs typeface="Work Sans"/>
              <a:sym typeface="Work Sans"/>
            </a:endParaRPr>
          </a:p>
        </p:txBody>
      </p:sp>
      <p:sp>
        <p:nvSpPr>
          <p:cNvPr id="110" name="Google Shape;110;p20"/>
          <p:cNvSpPr txBox="1">
            <a:spLocks noGrp="1"/>
          </p:cNvSpPr>
          <p:nvPr>
            <p:ph type="body" idx="1"/>
          </p:nvPr>
        </p:nvSpPr>
        <p:spPr>
          <a:xfrm>
            <a:off x="426675" y="729129"/>
            <a:ext cx="8184600" cy="31007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600"/>
              </a:spcBef>
              <a:spcAft>
                <a:spcPts val="0"/>
              </a:spcAft>
              <a:buClr>
                <a:schemeClr val="dk1"/>
              </a:buClr>
              <a:buSzPts val="2000"/>
              <a:buFont typeface="Work Sans Light"/>
              <a:buNone/>
            </a:pPr>
            <a:r>
              <a:rPr lang="en" sz="1800" b="0" i="0" u="none" strike="noStrike" cap="none" dirty="0">
                <a:solidFill>
                  <a:schemeClr val="dk1"/>
                </a:solidFill>
                <a:latin typeface="Work Sans Light"/>
                <a:ea typeface="Work Sans Light"/>
                <a:cs typeface="Work Sans Light"/>
                <a:sym typeface="Work Sans Light"/>
              </a:rPr>
              <a:t>To improve reading use the </a:t>
            </a:r>
            <a:r>
              <a:rPr lang="en" sz="1800" b="0" i="0" u="none" strike="noStrike" cap="none" dirty="0" smtClean="0">
                <a:solidFill>
                  <a:schemeClr val="dk1"/>
                </a:solidFill>
                <a:latin typeface="Work Sans Light"/>
                <a:ea typeface="Work Sans Light"/>
                <a:cs typeface="Work Sans Light"/>
                <a:sym typeface="Work Sans Light"/>
              </a:rPr>
              <a:t>following </a:t>
            </a:r>
            <a:r>
              <a:rPr lang="en" sz="1800" b="0" i="0" u="none" strike="noStrike" cap="none" dirty="0">
                <a:solidFill>
                  <a:schemeClr val="dk1"/>
                </a:solidFill>
                <a:latin typeface="Work Sans Light"/>
                <a:ea typeface="Work Sans Light"/>
                <a:cs typeface="Work Sans Light"/>
                <a:sym typeface="Work Sans Light"/>
              </a:rPr>
              <a:t>student checklist for reading:</a:t>
            </a:r>
            <a:endParaRPr sz="1800" b="0" i="0" u="none" strike="noStrike" cap="none" dirty="0">
              <a:solidFill>
                <a:schemeClr val="dk1"/>
              </a:solidFill>
              <a:latin typeface="Work Sans Light"/>
              <a:ea typeface="Work Sans Light"/>
              <a:cs typeface="Work Sans Light"/>
              <a:sym typeface="Work Sans Light"/>
            </a:endParaRPr>
          </a:p>
        </p:txBody>
      </p:sp>
      <p:sp>
        <p:nvSpPr>
          <p:cNvPr id="111" name="Google Shape;111;p20"/>
          <p:cNvSpPr txBox="1"/>
          <p:nvPr/>
        </p:nvSpPr>
        <p:spPr>
          <a:xfrm>
            <a:off x="6119175" y="1368075"/>
            <a:ext cx="2492100" cy="3255900"/>
          </a:xfrm>
          <a:prstGeom prst="rect">
            <a:avLst/>
          </a:prstGeom>
          <a:solidFill>
            <a:schemeClr val="lt2"/>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sng" strike="noStrike" cap="none" dirty="0">
                <a:solidFill>
                  <a:srgbClr val="000000"/>
                </a:solidFill>
                <a:latin typeface="Work Sans"/>
                <a:ea typeface="Work Sans"/>
                <a:cs typeface="Work Sans"/>
                <a:sym typeface="Work Sans"/>
              </a:rPr>
              <a:t>HELPFUL LINKS:</a:t>
            </a:r>
            <a:endParaRPr sz="1800" b="1" i="0" u="sng" strike="noStrike" cap="none" dirty="0">
              <a:solidFill>
                <a:srgbClr val="000000"/>
              </a:solidFill>
              <a:latin typeface="Work Sans"/>
              <a:ea typeface="Work Sans"/>
              <a:cs typeface="Work Sans"/>
              <a:sym typeface="Work Sans"/>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smtClean="0">
                <a:solidFill>
                  <a:srgbClr val="000000"/>
                </a:solidFill>
                <a:latin typeface="Work Sans Light"/>
                <a:ea typeface="Work Sans Light"/>
                <a:cs typeface="Work Sans Light"/>
                <a:sym typeface="Work Sans Light"/>
              </a:rPr>
              <a:t>What </a:t>
            </a:r>
            <a:r>
              <a:rPr lang="en" sz="1400" b="0" i="0" u="none" strike="noStrike" cap="none" dirty="0">
                <a:solidFill>
                  <a:srgbClr val="000000"/>
                </a:solidFill>
                <a:latin typeface="Work Sans Light"/>
                <a:ea typeface="Work Sans Light"/>
                <a:cs typeface="Work Sans Light"/>
                <a:sym typeface="Work Sans Light"/>
              </a:rPr>
              <a:t>Should I Read Next? </a:t>
            </a:r>
            <a:r>
              <a:rPr lang="en" sz="1400" b="0" i="0" u="sng" strike="noStrike" cap="none" dirty="0">
                <a:solidFill>
                  <a:schemeClr val="hlink"/>
                </a:solidFill>
                <a:latin typeface="Work Sans Light"/>
                <a:ea typeface="Work Sans Light"/>
                <a:cs typeface="Work Sans Light"/>
                <a:sym typeface="Work Sans Light"/>
                <a:hlinkClick r:id="rId3"/>
              </a:rPr>
              <a:t>www.whatshouldireadnext.com</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BBC Bitesize: </a:t>
            </a:r>
            <a:r>
              <a:rPr lang="en" sz="1400" b="0" i="0" u="sng" strike="noStrike" cap="none" dirty="0">
                <a:solidFill>
                  <a:schemeClr val="hlink"/>
                </a:solidFill>
                <a:latin typeface="Work Sans Light"/>
                <a:ea typeface="Work Sans Light"/>
                <a:cs typeface="Work Sans Light"/>
                <a:sym typeface="Work Sans Light"/>
                <a:hlinkClick r:id="rId4"/>
              </a:rPr>
              <a:t>http://www.bbc.co.uk/education/subjects/z3kw2hv</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Find a selection of books:</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dirty="0">
                <a:solidFill>
                  <a:schemeClr val="hlink"/>
                </a:solidFill>
                <a:latin typeface="Work Sans Light"/>
                <a:ea typeface="Work Sans Light"/>
                <a:cs typeface="Work Sans Light"/>
                <a:sym typeface="Work Sans Light"/>
                <a:hlinkClick r:id="rId5"/>
              </a:rPr>
              <a:t>www.lovereading4kids.co.uk/</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Work Sans Light"/>
                <a:ea typeface="Work Sans Light"/>
                <a:cs typeface="Work Sans Light"/>
                <a:sym typeface="Work Sans Light"/>
              </a:rPr>
              <a:t>Carnegie Award Shadowing:</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dirty="0">
                <a:solidFill>
                  <a:schemeClr val="hlink"/>
                </a:solidFill>
                <a:latin typeface="Work Sans Light"/>
                <a:ea typeface="Work Sans Light"/>
                <a:cs typeface="Work Sans Light"/>
                <a:sym typeface="Work Sans Light"/>
                <a:hlinkClick r:id="rId6"/>
              </a:rPr>
              <a:t>http://www.carnegiegreenaway.org.uk/shadowing.php</a:t>
            </a:r>
            <a:endParaRPr sz="1400" b="0" i="0" u="none" strike="noStrike" cap="none" dirty="0">
              <a:solidFill>
                <a:srgbClr val="000000"/>
              </a:solidFill>
              <a:latin typeface="Work Sans Light"/>
              <a:ea typeface="Work Sans Light"/>
              <a:cs typeface="Work Sans Light"/>
              <a:sym typeface="Work Sans Light"/>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112" name="Google Shape;112;p20"/>
          <p:cNvPicPr preferRelativeResize="0"/>
          <p:nvPr/>
        </p:nvPicPr>
        <p:blipFill rotWithShape="1">
          <a:blip r:embed="rId7">
            <a:alphaModFix/>
          </a:blip>
          <a:srcRect l="28661" t="38270" r="29337" b="27833"/>
          <a:stretch/>
        </p:blipFill>
        <p:spPr>
          <a:xfrm>
            <a:off x="426675" y="1310762"/>
            <a:ext cx="5531624" cy="2509876"/>
          </a:xfrm>
          <a:prstGeom prst="rect">
            <a:avLst/>
          </a:prstGeom>
          <a:noFill/>
          <a:ln>
            <a:noFill/>
          </a:ln>
        </p:spPr>
      </p:pic>
      <p:sp>
        <p:nvSpPr>
          <p:cNvPr id="113" name="Google Shape;113;p20"/>
          <p:cNvSpPr txBox="1"/>
          <p:nvPr/>
        </p:nvSpPr>
        <p:spPr>
          <a:xfrm>
            <a:off x="507138" y="3827929"/>
            <a:ext cx="5370600" cy="890746"/>
          </a:xfrm>
          <a:prstGeom prst="rect">
            <a:avLst/>
          </a:prstGeom>
          <a:solidFill>
            <a:srgbClr val="FFF2CC"/>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rgbClr val="000000"/>
                </a:solidFill>
                <a:latin typeface="Work Sans"/>
                <a:ea typeface="Work Sans"/>
                <a:cs typeface="Work Sans"/>
                <a:sym typeface="Work Sans"/>
              </a:rPr>
              <a:t>If your child has difficulty in following the words on the page, a ruler is a helpful tool to follow line by line. </a:t>
            </a:r>
            <a:r>
              <a:rPr lang="en" sz="1300" b="0" i="0" u="none" strike="noStrike" cap="none" dirty="0" smtClean="0">
                <a:solidFill>
                  <a:srgbClr val="000000"/>
                </a:solidFill>
                <a:latin typeface="Work Sans"/>
                <a:ea typeface="Work Sans"/>
                <a:cs typeface="Work Sans"/>
                <a:sym typeface="Work Sans"/>
              </a:rPr>
              <a:t>Specialised coloured </a:t>
            </a:r>
            <a:r>
              <a:rPr lang="en" sz="1300" b="0" i="0" u="none" strike="noStrike" cap="none" dirty="0">
                <a:solidFill>
                  <a:srgbClr val="000000"/>
                </a:solidFill>
                <a:latin typeface="Work Sans"/>
                <a:ea typeface="Work Sans"/>
                <a:cs typeface="Work Sans"/>
                <a:sym typeface="Work Sans"/>
              </a:rPr>
              <a:t>reading rulers can be found on Amazon or in local stationery </a:t>
            </a:r>
            <a:r>
              <a:rPr lang="en" sz="1300" b="0" i="0" u="none" strike="noStrike" cap="none" dirty="0" smtClean="0">
                <a:solidFill>
                  <a:srgbClr val="000000"/>
                </a:solidFill>
                <a:latin typeface="Work Sans"/>
                <a:ea typeface="Work Sans"/>
                <a:cs typeface="Work Sans"/>
                <a:sym typeface="Work Sans"/>
              </a:rPr>
              <a:t>shops</a:t>
            </a:r>
            <a:r>
              <a:rPr lang="en" sz="1300" dirty="0">
                <a:latin typeface="Work Sans"/>
                <a:ea typeface="Work Sans"/>
                <a:cs typeface="Work Sans"/>
                <a:sym typeface="Work Sans"/>
              </a:rPr>
              <a:t> </a:t>
            </a:r>
            <a:r>
              <a:rPr lang="en" sz="1300" dirty="0" smtClean="0">
                <a:latin typeface="Work Sans"/>
                <a:ea typeface="Work Sans"/>
                <a:cs typeface="Work Sans"/>
                <a:sym typeface="Work Sans"/>
              </a:rPr>
              <a:t>or ask an English teacher to provide one.</a:t>
            </a:r>
            <a:endParaRPr sz="1300" b="0" i="0" u="none" strike="noStrike" cap="none" dirty="0">
              <a:solidFill>
                <a:srgbClr val="000000"/>
              </a:solidFill>
              <a:latin typeface="Work Sans"/>
              <a:ea typeface="Work Sans"/>
              <a:cs typeface="Work Sans"/>
              <a:sym typeface="Work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891050" y="270900"/>
            <a:ext cx="4977300" cy="768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0"/>
              <a:buFont typeface="Work Sans"/>
              <a:buNone/>
            </a:pPr>
            <a:r>
              <a:rPr lang="en" sz="4000" b="1" i="0" u="none" strike="noStrike" cap="none">
                <a:solidFill>
                  <a:schemeClr val="dk1"/>
                </a:solidFill>
                <a:latin typeface="Work Sans"/>
                <a:ea typeface="Work Sans"/>
                <a:cs typeface="Work Sans"/>
                <a:sym typeface="Work Sans"/>
              </a:rPr>
              <a:t>KEY STAGE THREE</a:t>
            </a:r>
            <a:endParaRPr sz="4000" b="1" i="0" u="none" strike="noStrike" cap="none">
              <a:solidFill>
                <a:schemeClr val="dk1"/>
              </a:solidFill>
              <a:latin typeface="Work Sans"/>
              <a:ea typeface="Work Sans"/>
              <a:cs typeface="Work Sans"/>
              <a:sym typeface="Work Sans"/>
            </a:endParaRPr>
          </a:p>
        </p:txBody>
      </p:sp>
      <p:sp>
        <p:nvSpPr>
          <p:cNvPr id="119" name="Google Shape;119;p21"/>
          <p:cNvSpPr txBox="1">
            <a:spLocks noGrp="1"/>
          </p:cNvSpPr>
          <p:nvPr>
            <p:ph type="body" idx="1"/>
          </p:nvPr>
        </p:nvSpPr>
        <p:spPr>
          <a:xfrm>
            <a:off x="1696350" y="647975"/>
            <a:ext cx="5366700" cy="58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dk1"/>
              </a:buClr>
              <a:buSzPts val="2000"/>
              <a:buFont typeface="Work Sans Light"/>
              <a:buNone/>
            </a:pPr>
            <a:r>
              <a:rPr lang="en" sz="2000" b="0" i="0" u="none" strike="noStrike" cap="none">
                <a:solidFill>
                  <a:schemeClr val="dk1"/>
                </a:solidFill>
                <a:latin typeface="Work Sans Light"/>
                <a:ea typeface="Work Sans Light"/>
                <a:cs typeface="Work Sans Light"/>
                <a:sym typeface="Work Sans Light"/>
              </a:rPr>
              <a:t>How can I help my child with their writing?</a:t>
            </a:r>
            <a:endParaRPr sz="2000" b="0" i="0" u="none" strike="noStrike" cap="none">
              <a:solidFill>
                <a:schemeClr val="dk1"/>
              </a:solidFill>
              <a:latin typeface="Work Sans Light"/>
              <a:ea typeface="Work Sans Light"/>
              <a:cs typeface="Work Sans Light"/>
              <a:sym typeface="Work Sans Light"/>
            </a:endParaRPr>
          </a:p>
        </p:txBody>
      </p:sp>
      <p:sp>
        <p:nvSpPr>
          <p:cNvPr id="120" name="Google Shape;120;p21"/>
          <p:cNvSpPr txBox="1"/>
          <p:nvPr/>
        </p:nvSpPr>
        <p:spPr>
          <a:xfrm>
            <a:off x="456025" y="1134750"/>
            <a:ext cx="4280400" cy="3624600"/>
          </a:xfrm>
          <a:prstGeom prst="rect">
            <a:avLst/>
          </a:prstGeom>
          <a:noFill/>
          <a:ln>
            <a:noFill/>
          </a:ln>
        </p:spPr>
        <p:txBody>
          <a:bodyPr spcFirstLastPara="1" wrap="square" lIns="91425" tIns="91425" rIns="91425" bIns="91425" anchor="ctr" anchorCtr="0">
            <a:noAutofit/>
          </a:bodyPr>
          <a:lstStyle/>
          <a:p>
            <a:pPr marL="457200" marR="0" lvl="0" indent="-304800" algn="l" rtl="0">
              <a:lnSpc>
                <a:spcPct val="100000"/>
              </a:lnSpc>
              <a:spcBef>
                <a:spcPts val="0"/>
              </a:spcBef>
              <a:spcAft>
                <a:spcPts val="0"/>
              </a:spcAft>
              <a:buClr>
                <a:srgbClr val="000000"/>
              </a:buClr>
              <a:buSzPts val="1200"/>
              <a:buFont typeface="Work Sans"/>
              <a:buChar char="❏"/>
            </a:pPr>
            <a:r>
              <a:rPr lang="en" sz="1200" b="0" i="0" u="sng" strike="noStrike" cap="none">
                <a:solidFill>
                  <a:schemeClr val="hlink"/>
                </a:solidFill>
                <a:latin typeface="Work Sans"/>
                <a:ea typeface="Work Sans"/>
                <a:cs typeface="Work Sans"/>
                <a:sym typeface="Work Sans"/>
                <a:hlinkClick r:id="rId3"/>
              </a:rPr>
              <a:t>http://www.bbc.co.uk/bitesize/ks3/english/writing/</a:t>
            </a:r>
            <a:endParaRPr sz="1200" b="0" i="0" u="none" strike="noStrike" cap="none">
              <a:solidFill>
                <a:srgbClr val="000000"/>
              </a:solidFill>
              <a:latin typeface="Work Sans"/>
              <a:ea typeface="Work Sans"/>
              <a:cs typeface="Work Sans"/>
              <a:sym typeface="Work Sans"/>
            </a:endParaRPr>
          </a:p>
          <a:p>
            <a:pPr marL="457200" marR="0" lvl="0" indent="-304800" algn="l" rtl="0">
              <a:lnSpc>
                <a:spcPct val="115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Build a climate of words at home. Go places and see things with your child, then talk about what has been seen, heard, smelled, tasted, touched. The basis of good writing is good talk, and younger children especially grow into stronger control of language when loving adults -- particularly parents -- share experiences and rich talk about those experiences.</a:t>
            </a:r>
            <a:endParaRPr sz="1200" b="0" i="0" u="none" strike="noStrike" cap="none">
              <a:solidFill>
                <a:srgbClr val="000000"/>
              </a:solidFill>
              <a:latin typeface="Work Sans"/>
              <a:ea typeface="Work Sans"/>
              <a:cs typeface="Work Sans"/>
              <a:sym typeface="Work Sans"/>
            </a:endParaRPr>
          </a:p>
          <a:p>
            <a:pPr marL="457200" marR="0" lvl="0" indent="-304800" algn="l" rtl="0">
              <a:lnSpc>
                <a:spcPct val="115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Let children see you write often. You're both a model and a teacher.</a:t>
            </a:r>
            <a:endParaRPr sz="1200" b="0" i="0" u="none" strike="noStrike" cap="none">
              <a:solidFill>
                <a:srgbClr val="000000"/>
              </a:solidFill>
              <a:latin typeface="Work Sans"/>
              <a:ea typeface="Work Sans"/>
              <a:cs typeface="Work Sans"/>
              <a:sym typeface="Work Sans"/>
            </a:endParaRPr>
          </a:p>
          <a:p>
            <a:pPr marL="457200" marR="0" lvl="0" indent="-304800" algn="l" rtl="0">
              <a:lnSpc>
                <a:spcPct val="100000"/>
              </a:lnSpc>
              <a:spcBef>
                <a:spcPts val="0"/>
              </a:spcBef>
              <a:spcAft>
                <a:spcPts val="0"/>
              </a:spcAft>
              <a:buClr>
                <a:srgbClr val="000000"/>
              </a:buClr>
              <a:buSzPts val="1200"/>
              <a:buFont typeface="Work Sans"/>
              <a:buChar char="❏"/>
            </a:pPr>
            <a:r>
              <a:rPr lang="en" sz="1200" b="0" i="0" u="none" strike="noStrike" cap="none">
                <a:solidFill>
                  <a:srgbClr val="000000"/>
                </a:solidFill>
                <a:latin typeface="Work Sans"/>
                <a:ea typeface="Work Sans"/>
                <a:cs typeface="Work Sans"/>
                <a:sym typeface="Work Sans"/>
              </a:rPr>
              <a:t>Be as helpful as you can in helping children write. Talk through their ideas with them; help them discover what they want to say. When they ask for help with spelling, punctuation, and usage, supply that help.</a:t>
            </a:r>
            <a:endParaRPr sz="1200" b="0" i="0" u="none" strike="noStrike" cap="none">
              <a:solidFill>
                <a:srgbClr val="333333"/>
              </a:solidFill>
              <a:highlight>
                <a:srgbClr val="E7F1F8"/>
              </a:highlight>
              <a:latin typeface="Arial"/>
              <a:ea typeface="Arial"/>
              <a:cs typeface="Arial"/>
              <a:sym typeface="Arial"/>
            </a:endParaRPr>
          </a:p>
        </p:txBody>
      </p:sp>
      <p:sp>
        <p:nvSpPr>
          <p:cNvPr id="121" name="Google Shape;121;p21"/>
          <p:cNvSpPr txBox="1"/>
          <p:nvPr/>
        </p:nvSpPr>
        <p:spPr>
          <a:xfrm>
            <a:off x="5007825" y="1295125"/>
            <a:ext cx="3614100" cy="3305700"/>
          </a:xfrm>
          <a:prstGeom prst="rect">
            <a:avLst/>
          </a:prstGeom>
          <a:noFill/>
          <a:ln w="19050" cap="flat" cmpd="sng">
            <a:solidFill>
              <a:srgbClr val="0B5394"/>
            </a:solidFill>
            <a:prstDash val="dashDot"/>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000000"/>
                </a:solidFill>
                <a:latin typeface="Work Sans"/>
                <a:ea typeface="Work Sans"/>
                <a:cs typeface="Work Sans"/>
                <a:sym typeface="Work Sans"/>
              </a:rPr>
              <a:t>QUESTIONS TO ASK YOUR CHILD:</a:t>
            </a:r>
            <a:endParaRPr sz="1600" b="1" i="0" u="none" strike="noStrike" cap="none">
              <a:solidFill>
                <a:srgbClr val="000000"/>
              </a:solidFill>
              <a:latin typeface="Work Sans"/>
              <a:ea typeface="Work Sans"/>
              <a:cs typeface="Work Sans"/>
              <a:sym typeface="Work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Work Sans Medium"/>
              <a:ea typeface="Work Sans Medium"/>
              <a:cs typeface="Work Sans Medium"/>
              <a:sym typeface="Work Sans Medium"/>
            </a:endParaRPr>
          </a:p>
          <a:p>
            <a:pPr marL="457200" marR="0" lvl="0" indent="-317500" algn="l" rtl="0">
              <a:lnSpc>
                <a:spcPct val="100000"/>
              </a:lnSpc>
              <a:spcBef>
                <a:spcPts val="0"/>
              </a:spcBef>
              <a:spcAft>
                <a:spcPts val="0"/>
              </a:spcAft>
              <a:buClr>
                <a:srgbClr val="000000"/>
              </a:buClr>
              <a:buSzPts val="1400"/>
              <a:buFont typeface="Work Sans Medium"/>
              <a:buAutoNum type="arabicParenR"/>
            </a:pPr>
            <a:r>
              <a:rPr lang="en" sz="1400" b="0" i="0" u="none" strike="noStrike" cap="none">
                <a:solidFill>
                  <a:srgbClr val="000000"/>
                </a:solidFill>
                <a:latin typeface="Work Sans Medium"/>
                <a:ea typeface="Work Sans Medium"/>
                <a:cs typeface="Work Sans Medium"/>
                <a:sym typeface="Work Sans Medium"/>
              </a:rPr>
              <a:t>What is the purpose of your writing?</a:t>
            </a:r>
            <a:endParaRPr sz="1400" b="0" i="0" u="none" strike="noStrike" cap="none">
              <a:solidFill>
                <a:srgbClr val="000000"/>
              </a:solidFill>
              <a:latin typeface="Work Sans Medium"/>
              <a:ea typeface="Work Sans Medium"/>
              <a:cs typeface="Work Sans Medium"/>
              <a:sym typeface="Work Sans Medium"/>
            </a:endParaRPr>
          </a:p>
          <a:p>
            <a:pPr marL="457200" marR="0" lvl="0" indent="-317500" algn="l" rtl="0">
              <a:lnSpc>
                <a:spcPct val="100000"/>
              </a:lnSpc>
              <a:spcBef>
                <a:spcPts val="0"/>
              </a:spcBef>
              <a:spcAft>
                <a:spcPts val="0"/>
              </a:spcAft>
              <a:buClr>
                <a:srgbClr val="000000"/>
              </a:buClr>
              <a:buSzPts val="1400"/>
              <a:buFont typeface="Work Sans Medium"/>
              <a:buAutoNum type="arabicParenR"/>
            </a:pPr>
            <a:r>
              <a:rPr lang="en" sz="1400" b="0" i="0" u="none" strike="noStrike" cap="none">
                <a:solidFill>
                  <a:srgbClr val="000000"/>
                </a:solidFill>
                <a:latin typeface="Work Sans Medium"/>
                <a:ea typeface="Work Sans Medium"/>
                <a:cs typeface="Work Sans Medium"/>
                <a:sym typeface="Work Sans Medium"/>
              </a:rPr>
              <a:t>Is there a more ambitious word you could use here?</a:t>
            </a:r>
            <a:endParaRPr sz="1400" b="0" i="0" u="none" strike="noStrike" cap="none">
              <a:solidFill>
                <a:srgbClr val="000000"/>
              </a:solidFill>
              <a:latin typeface="Work Sans Medium"/>
              <a:ea typeface="Work Sans Medium"/>
              <a:cs typeface="Work Sans Medium"/>
              <a:sym typeface="Work Sans Medium"/>
            </a:endParaRPr>
          </a:p>
          <a:p>
            <a:pPr marL="457200" marR="0" lvl="0" indent="-317500" algn="l" rtl="0">
              <a:lnSpc>
                <a:spcPct val="100000"/>
              </a:lnSpc>
              <a:spcBef>
                <a:spcPts val="0"/>
              </a:spcBef>
              <a:spcAft>
                <a:spcPts val="0"/>
              </a:spcAft>
              <a:buClr>
                <a:srgbClr val="000000"/>
              </a:buClr>
              <a:buSzPts val="1400"/>
              <a:buFont typeface="Work Sans Medium"/>
              <a:buAutoNum type="arabicParenR"/>
            </a:pPr>
            <a:r>
              <a:rPr lang="en" sz="1400" b="0" i="0" u="none" strike="noStrike" cap="none">
                <a:solidFill>
                  <a:srgbClr val="000000"/>
                </a:solidFill>
                <a:latin typeface="Work Sans Medium"/>
                <a:ea typeface="Work Sans Medium"/>
                <a:cs typeface="Work Sans Medium"/>
                <a:sym typeface="Work Sans Medium"/>
              </a:rPr>
              <a:t>Have you put the full stop and comma (etc.) where it should go?</a:t>
            </a:r>
            <a:endParaRPr sz="1400" b="0" i="0" u="none" strike="noStrike" cap="none">
              <a:solidFill>
                <a:srgbClr val="000000"/>
              </a:solidFill>
              <a:latin typeface="Work Sans Medium"/>
              <a:ea typeface="Work Sans Medium"/>
              <a:cs typeface="Work Sans Medium"/>
              <a:sym typeface="Work Sans Medium"/>
            </a:endParaRPr>
          </a:p>
          <a:p>
            <a:pPr marL="457200" marR="0" lvl="0" indent="-317500" algn="l" rtl="0">
              <a:lnSpc>
                <a:spcPct val="100000"/>
              </a:lnSpc>
              <a:spcBef>
                <a:spcPts val="0"/>
              </a:spcBef>
              <a:spcAft>
                <a:spcPts val="0"/>
              </a:spcAft>
              <a:buClr>
                <a:srgbClr val="000000"/>
              </a:buClr>
              <a:buSzPts val="1400"/>
              <a:buFont typeface="Work Sans Medium"/>
              <a:buAutoNum type="arabicParenR"/>
            </a:pPr>
            <a:r>
              <a:rPr lang="en" sz="1400" b="0" i="0" u="none" strike="noStrike" cap="none">
                <a:solidFill>
                  <a:srgbClr val="000000"/>
                </a:solidFill>
                <a:latin typeface="Work Sans Medium"/>
                <a:ea typeface="Work Sans Medium"/>
                <a:cs typeface="Work Sans Medium"/>
                <a:sym typeface="Work Sans Medium"/>
              </a:rPr>
              <a:t>Who is your audience?</a:t>
            </a:r>
            <a:endParaRPr sz="1400" b="0" i="0" u="none" strike="noStrike" cap="none">
              <a:solidFill>
                <a:srgbClr val="000000"/>
              </a:solidFill>
              <a:latin typeface="Work Sans Medium"/>
              <a:ea typeface="Work Sans Medium"/>
              <a:cs typeface="Work Sans Medium"/>
              <a:sym typeface="Work Sans Medium"/>
            </a:endParaRPr>
          </a:p>
          <a:p>
            <a:pPr marL="457200" marR="0" lvl="0" indent="-317500" algn="l" rtl="0">
              <a:lnSpc>
                <a:spcPct val="100000"/>
              </a:lnSpc>
              <a:spcBef>
                <a:spcPts val="0"/>
              </a:spcBef>
              <a:spcAft>
                <a:spcPts val="0"/>
              </a:spcAft>
              <a:buClr>
                <a:srgbClr val="000000"/>
              </a:buClr>
              <a:buSzPts val="1400"/>
              <a:buFont typeface="Work Sans Medium"/>
              <a:buAutoNum type="arabicParenR"/>
            </a:pPr>
            <a:r>
              <a:rPr lang="en" sz="1400" b="0" i="0" u="none" strike="noStrike" cap="none">
                <a:solidFill>
                  <a:srgbClr val="000000"/>
                </a:solidFill>
                <a:latin typeface="Work Sans Medium"/>
                <a:ea typeface="Work Sans Medium"/>
                <a:cs typeface="Work Sans Medium"/>
                <a:sym typeface="Work Sans Medium"/>
              </a:rPr>
              <a:t>What other types of punctuation could you use here? </a:t>
            </a:r>
            <a:endParaRPr sz="1400" b="0" i="0" u="none" strike="noStrike" cap="none">
              <a:solidFill>
                <a:srgbClr val="000000"/>
              </a:solidFill>
              <a:latin typeface="Work Sans Medium"/>
              <a:ea typeface="Work Sans Medium"/>
              <a:cs typeface="Work Sans Medium"/>
              <a:sym typeface="Work Sans Medium"/>
            </a:endParaRPr>
          </a:p>
          <a:p>
            <a:pPr marL="457200" marR="0" lvl="0" indent="-317500" algn="l" rtl="0">
              <a:lnSpc>
                <a:spcPct val="100000"/>
              </a:lnSpc>
              <a:spcBef>
                <a:spcPts val="0"/>
              </a:spcBef>
              <a:spcAft>
                <a:spcPts val="0"/>
              </a:spcAft>
              <a:buClr>
                <a:srgbClr val="000000"/>
              </a:buClr>
              <a:buSzPts val="1400"/>
              <a:buFont typeface="Work Sans Medium"/>
              <a:buAutoNum type="arabicParenR"/>
            </a:pPr>
            <a:r>
              <a:rPr lang="en" sz="1400" b="0" i="0" u="none" strike="noStrike" cap="none">
                <a:solidFill>
                  <a:srgbClr val="000000"/>
                </a:solidFill>
                <a:latin typeface="Work Sans Medium"/>
                <a:ea typeface="Work Sans Medium"/>
                <a:cs typeface="Work Sans Medium"/>
                <a:sym typeface="Work Sans Medium"/>
              </a:rPr>
              <a:t>What type of text is this?</a:t>
            </a:r>
            <a:endParaRPr sz="1400" b="0" i="0" u="none" strike="noStrike" cap="none">
              <a:solidFill>
                <a:srgbClr val="000000"/>
              </a:solidFill>
              <a:latin typeface="Work Sans Medium"/>
              <a:ea typeface="Work Sans Medium"/>
              <a:cs typeface="Work Sans Medium"/>
              <a:sym typeface="Work Sans Medium"/>
            </a:endParaRPr>
          </a:p>
          <a:p>
            <a:pPr marL="457200" marR="0" lvl="0" indent="-317500" algn="l" rtl="0">
              <a:lnSpc>
                <a:spcPct val="100000"/>
              </a:lnSpc>
              <a:spcBef>
                <a:spcPts val="0"/>
              </a:spcBef>
              <a:spcAft>
                <a:spcPts val="0"/>
              </a:spcAft>
              <a:buClr>
                <a:srgbClr val="000000"/>
              </a:buClr>
              <a:buSzPts val="1400"/>
              <a:buFont typeface="Work Sans Medium"/>
              <a:buAutoNum type="arabicParenR"/>
            </a:pPr>
            <a:r>
              <a:rPr lang="en" sz="1400" b="0" i="0" u="none" strike="noStrike" cap="none">
                <a:solidFill>
                  <a:srgbClr val="000000"/>
                </a:solidFill>
                <a:latin typeface="Work Sans Medium"/>
                <a:ea typeface="Work Sans Medium"/>
                <a:cs typeface="Work Sans Medium"/>
                <a:sym typeface="Work Sans Medium"/>
              </a:rPr>
              <a:t>What was the feedback on your last piece of writing?</a:t>
            </a:r>
            <a:endParaRPr sz="1400" b="0" i="0" u="none" strike="noStrike" cap="none">
              <a:solidFill>
                <a:srgbClr val="000000"/>
              </a:solidFill>
              <a:latin typeface="Work Sans Medium"/>
              <a:ea typeface="Work Sans Medium"/>
              <a:cs typeface="Work Sans Medium"/>
              <a:sym typeface="Work Sans Medium"/>
            </a:endParaRPr>
          </a:p>
        </p:txBody>
      </p:sp>
    </p:spTree>
  </p:cSld>
  <p:clrMapOvr>
    <a:masterClrMapping/>
  </p:clrMapOvr>
</p:sld>
</file>

<file path=ppt/theme/theme1.xml><?xml version="1.0" encoding="utf-8"?>
<a:theme xmlns:a="http://schemas.openxmlformats.org/drawingml/2006/main" name="Jacquenett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2497</Words>
  <Application>Microsoft Office PowerPoint</Application>
  <PresentationFormat>On-screen Show (16:9)</PresentationFormat>
  <Paragraphs>141</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Work Sans ExtraLight</vt:lpstr>
      <vt:lpstr>Homemade Apple</vt:lpstr>
      <vt:lpstr>Work Sans ExtraBold</vt:lpstr>
      <vt:lpstr>Work Sans Medium</vt:lpstr>
      <vt:lpstr>Lato Light</vt:lpstr>
      <vt:lpstr>Work Sans Light</vt:lpstr>
      <vt:lpstr>Work Sans</vt:lpstr>
      <vt:lpstr>Open Sans</vt:lpstr>
      <vt:lpstr>Jacquenetta template</vt:lpstr>
      <vt:lpstr>HOW DO I SUPPORT MY CHILD’S LITERACY?</vt:lpstr>
      <vt:lpstr>LITERACY AT SCHOOL AND AT HOME</vt:lpstr>
      <vt:lpstr>From a whole school perspective...</vt:lpstr>
      <vt:lpstr>PowerPoint Presentation</vt:lpstr>
      <vt:lpstr>Ask for a baseline...</vt:lpstr>
      <vt:lpstr>PowerPoint Presentation</vt:lpstr>
      <vt:lpstr>KEY STAGE THREE</vt:lpstr>
      <vt:lpstr>KEY STAGE THREE</vt:lpstr>
      <vt:lpstr>KEY STAGE THREE</vt:lpstr>
      <vt:lpstr>KEY STAGE THREE</vt:lpstr>
      <vt:lpstr>PowerPoint Presentation</vt:lpstr>
      <vt:lpstr>THINKING BEYOND KS3</vt:lpstr>
      <vt:lpstr>PowerPoint Presentation</vt:lpstr>
      <vt:lpstr>THINKING BEYOND KS3</vt:lpstr>
      <vt:lpstr>PowerPoint Presentation</vt:lpstr>
      <vt:lpstr>THINKING BEYOND KS3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SUPPORT MY CHILD’S LITERACY?</dc:title>
  <dc:creator>Rhaea Mahoney</dc:creator>
  <cp:lastModifiedBy>Vicky Hunt</cp:lastModifiedBy>
  <cp:revision>4</cp:revision>
  <cp:lastPrinted>2019-06-13T08:58:59Z</cp:lastPrinted>
  <dcterms:modified xsi:type="dcterms:W3CDTF">2019-06-25T20:24:17Z</dcterms:modified>
</cp:coreProperties>
</file>