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65" r:id="rId4"/>
    <p:sldId id="275" r:id="rId5"/>
    <p:sldId id="272" r:id="rId6"/>
    <p:sldId id="274" r:id="rId7"/>
    <p:sldId id="278" r:id="rId8"/>
    <p:sldId id="279" r:id="rId9"/>
    <p:sldId id="261" r:id="rId10"/>
    <p:sldId id="277" r:id="rId11"/>
    <p:sldId id="282" r:id="rId12"/>
    <p:sldId id="283" r:id="rId13"/>
    <p:sldId id="263" r:id="rId14"/>
    <p:sldId id="260" r:id="rId15"/>
    <p:sldId id="262" r:id="rId16"/>
    <p:sldId id="257" r:id="rId17"/>
    <p:sldId id="268" r:id="rId18"/>
    <p:sldId id="269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4ADF-9F56-453C-B615-57AD1E0E014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74B-9C9D-4766-A85B-080B3526E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93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4ADF-9F56-453C-B615-57AD1E0E014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74B-9C9D-4766-A85B-080B3526E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51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4ADF-9F56-453C-B615-57AD1E0E014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74B-9C9D-4766-A85B-080B3526E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9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4ADF-9F56-453C-B615-57AD1E0E014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74B-9C9D-4766-A85B-080B3526E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2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4ADF-9F56-453C-B615-57AD1E0E014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74B-9C9D-4766-A85B-080B3526E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4ADF-9F56-453C-B615-57AD1E0E014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74B-9C9D-4766-A85B-080B3526E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0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4ADF-9F56-453C-B615-57AD1E0E014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74B-9C9D-4766-A85B-080B3526E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2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4ADF-9F56-453C-B615-57AD1E0E014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74B-9C9D-4766-A85B-080B3526E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26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4ADF-9F56-453C-B615-57AD1E0E014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74B-9C9D-4766-A85B-080B3526E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2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4ADF-9F56-453C-B615-57AD1E0E014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74B-9C9D-4766-A85B-080B3526E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4ADF-9F56-453C-B615-57AD1E0E014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474B-9C9D-4766-A85B-080B3526E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6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4ADF-9F56-453C-B615-57AD1E0E014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9474B-9C9D-4766-A85B-080B3526E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3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56620"/>
              </p:ext>
            </p:extLst>
          </p:nvPr>
        </p:nvGraphicFramePr>
        <p:xfrm>
          <a:off x="225963" y="994737"/>
          <a:ext cx="11797554" cy="455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705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introduced the 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argument / discussion </a:t>
                      </a: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the first paragraph.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shown both sides of the argument 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en-GB" sz="2400" b="1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remained objective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written in the third person (he, she, it, they).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used connectives to structure the arguments and link ideas.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summarised the argument in the final paragraph.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Sentences are well-formed and appropriately varied in length and style. (Maybe using AP</a:t>
                      </a:r>
                      <a:r>
                        <a:rPr lang="en-GB" sz="24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entences for deliberate effect.)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There are few if any spelling or grammatical errors.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681347"/>
                  </a:ext>
                </a:extLst>
              </a:tr>
            </a:tbl>
          </a:graphicData>
        </a:graphic>
      </p:graphicFrame>
      <p:sp>
        <p:nvSpPr>
          <p:cNvPr id="10" name="Title 5"/>
          <p:cNvSpPr txBox="1">
            <a:spLocks/>
          </p:cNvSpPr>
          <p:nvPr/>
        </p:nvSpPr>
        <p:spPr>
          <a:xfrm>
            <a:off x="2358190" y="231229"/>
            <a:ext cx="9657348" cy="572332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 / Argue  –  </a:t>
            </a:r>
            <a:r>
              <a:rPr kumimoji="0" lang="en-GB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Steps to Success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2303"/>
          <a:stretch/>
        </p:blipFill>
        <p:spPr>
          <a:xfrm>
            <a:off x="10492663" y="1087599"/>
            <a:ext cx="445303" cy="412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83"/>
          <a:stretch/>
        </p:blipFill>
        <p:spPr>
          <a:xfrm>
            <a:off x="11418715" y="1051878"/>
            <a:ext cx="405861" cy="3935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114" y="5738949"/>
            <a:ext cx="3954151" cy="10014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*Argument writing would be more passionate than discursive writing which would be more restrained.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47365" r="4096" b="41714"/>
          <a:stretch/>
        </p:blipFill>
        <p:spPr>
          <a:xfrm>
            <a:off x="4736257" y="5913881"/>
            <a:ext cx="7175405" cy="651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858" t="18771" r="64121" b="68307"/>
          <a:stretch/>
        </p:blipFill>
        <p:spPr>
          <a:xfrm>
            <a:off x="504639" y="336515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7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 txBox="1">
            <a:spLocks/>
          </p:cNvSpPr>
          <p:nvPr/>
        </p:nvSpPr>
        <p:spPr>
          <a:xfrm>
            <a:off x="3352800" y="231228"/>
            <a:ext cx="8641977" cy="843593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Persuade  – Vocabulary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725" y="1943833"/>
            <a:ext cx="5694947" cy="341632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Trebuchet MS" panose="020B0603020202020204" pitchFamily="34" charset="0"/>
                <a:cs typeface="Britannic Bold"/>
              </a:rPr>
              <a:t>P </a:t>
            </a:r>
            <a:r>
              <a:rPr lang="en-GB" sz="2400" b="1" dirty="0" smtClean="0">
                <a:latin typeface="Trebuchet MS" panose="020B0603020202020204" pitchFamily="34" charset="0"/>
                <a:cs typeface="Britannic Bold"/>
              </a:rPr>
              <a:t>   	</a:t>
            </a:r>
            <a:r>
              <a:rPr lang="en-GB" sz="2400" b="1" i="1" dirty="0" smtClean="0">
                <a:latin typeface="Trebuchet MS" panose="020B0603020202020204" pitchFamily="34" charset="0"/>
                <a:cs typeface="Britannic Bold"/>
              </a:rPr>
              <a:t>Personal </a:t>
            </a:r>
            <a:r>
              <a:rPr lang="en-GB" sz="2400" b="1" i="1" dirty="0">
                <a:latin typeface="Trebuchet MS" panose="020B0603020202020204" pitchFamily="34" charset="0"/>
                <a:cs typeface="Britannic Bold"/>
              </a:rPr>
              <a:t>pronouns</a:t>
            </a:r>
            <a:r>
              <a:rPr lang="en-GB" sz="2400" b="1" dirty="0">
                <a:latin typeface="Trebuchet MS" panose="020B0603020202020204" pitchFamily="34" charset="0"/>
                <a:cs typeface="Britannic Bold"/>
              </a:rPr>
              <a:t> </a:t>
            </a:r>
          </a:p>
          <a:p>
            <a:r>
              <a:rPr lang="en-GB" sz="2400" b="1" dirty="0">
                <a:latin typeface="Trebuchet MS" panose="020B0603020202020204" pitchFamily="34" charset="0"/>
                <a:cs typeface="Britannic Bold"/>
              </a:rPr>
              <a:t>IN</a:t>
            </a:r>
          </a:p>
          <a:p>
            <a:r>
              <a:rPr lang="en-GB" sz="2400" b="1" dirty="0">
                <a:latin typeface="Trebuchet MS" panose="020B0603020202020204" pitchFamily="34" charset="0"/>
                <a:cs typeface="Britannic Bold"/>
              </a:rPr>
              <a:t>A </a:t>
            </a:r>
            <a:r>
              <a:rPr lang="en-GB" sz="2400" b="1" dirty="0" smtClean="0">
                <a:latin typeface="Trebuchet MS" panose="020B0603020202020204" pitchFamily="34" charset="0"/>
                <a:cs typeface="Britannic Bold"/>
              </a:rPr>
              <a:t>  	</a:t>
            </a:r>
            <a:r>
              <a:rPr lang="en-GB" sz="2400" b="1" i="1" dirty="0" smtClean="0">
                <a:latin typeface="Trebuchet MS" panose="020B0603020202020204" pitchFamily="34" charset="0"/>
                <a:cs typeface="Britannic Bold"/>
              </a:rPr>
              <a:t>Alliteration</a:t>
            </a:r>
            <a:endParaRPr lang="en-GB" sz="2400" b="1" i="1" dirty="0">
              <a:latin typeface="Trebuchet MS" panose="020B0603020202020204" pitchFamily="34" charset="0"/>
              <a:cs typeface="Britannic Bold"/>
            </a:endParaRPr>
          </a:p>
          <a:p>
            <a:r>
              <a:rPr lang="en-GB" sz="2400" b="1" dirty="0">
                <a:latin typeface="Trebuchet MS" panose="020B0603020202020204" pitchFamily="34" charset="0"/>
                <a:cs typeface="Britannic Bold"/>
              </a:rPr>
              <a:t>F  </a:t>
            </a:r>
            <a:r>
              <a:rPr lang="en-GB" sz="2400" b="1" dirty="0" smtClean="0">
                <a:latin typeface="Trebuchet MS" panose="020B0603020202020204" pitchFamily="34" charset="0"/>
                <a:cs typeface="Britannic Bold"/>
              </a:rPr>
              <a:t>	</a:t>
            </a:r>
            <a:r>
              <a:rPr lang="en-GB" sz="2400" b="1" i="1" dirty="0" smtClean="0">
                <a:latin typeface="Trebuchet MS" panose="020B0603020202020204" pitchFamily="34" charset="0"/>
                <a:cs typeface="Britannic Bold"/>
              </a:rPr>
              <a:t>Facts </a:t>
            </a:r>
            <a:r>
              <a:rPr lang="en-GB" sz="2400" b="1" i="1" dirty="0">
                <a:latin typeface="Trebuchet MS" panose="020B0603020202020204" pitchFamily="34" charset="0"/>
                <a:cs typeface="Britannic Bold"/>
              </a:rPr>
              <a:t>and Figures</a:t>
            </a:r>
          </a:p>
          <a:p>
            <a:r>
              <a:rPr lang="en-GB" sz="2400" b="1" dirty="0">
                <a:latin typeface="Trebuchet MS" panose="020B0603020202020204" pitchFamily="34" charset="0"/>
                <a:cs typeface="Britannic Bold"/>
              </a:rPr>
              <a:t>O  </a:t>
            </a:r>
            <a:r>
              <a:rPr lang="en-GB" sz="2400" b="1" dirty="0" smtClean="0">
                <a:latin typeface="Trebuchet MS" panose="020B0603020202020204" pitchFamily="34" charset="0"/>
                <a:cs typeface="Britannic Bold"/>
              </a:rPr>
              <a:t>	</a:t>
            </a:r>
            <a:r>
              <a:rPr lang="en-GB" sz="2400" b="1" i="1" dirty="0" smtClean="0">
                <a:latin typeface="Trebuchet MS" panose="020B0603020202020204" pitchFamily="34" charset="0"/>
                <a:cs typeface="Britannic Bold"/>
              </a:rPr>
              <a:t>Opinion</a:t>
            </a:r>
            <a:endParaRPr lang="en-GB" sz="2400" b="1" i="1" dirty="0">
              <a:latin typeface="Trebuchet MS" panose="020B0603020202020204" pitchFamily="34" charset="0"/>
              <a:cs typeface="Britannic Bold"/>
            </a:endParaRPr>
          </a:p>
          <a:p>
            <a:r>
              <a:rPr lang="en-GB" sz="2400" b="1" dirty="0">
                <a:latin typeface="Trebuchet MS" panose="020B0603020202020204" pitchFamily="34" charset="0"/>
                <a:cs typeface="Britannic Bold"/>
              </a:rPr>
              <a:t>R </a:t>
            </a:r>
            <a:r>
              <a:rPr lang="en-GB" sz="2400" b="1" dirty="0" smtClean="0">
                <a:latin typeface="Trebuchet MS" panose="020B0603020202020204" pitchFamily="34" charset="0"/>
                <a:cs typeface="Britannic Bold"/>
              </a:rPr>
              <a:t>	</a:t>
            </a:r>
            <a:r>
              <a:rPr lang="en-GB" sz="2400" b="1" i="1" dirty="0" smtClean="0">
                <a:latin typeface="Trebuchet MS" panose="020B0603020202020204" pitchFamily="34" charset="0"/>
                <a:cs typeface="Britannic Bold"/>
              </a:rPr>
              <a:t>Rhetorical </a:t>
            </a:r>
            <a:r>
              <a:rPr lang="en-GB" sz="2400" b="1" i="1" dirty="0">
                <a:latin typeface="Trebuchet MS" panose="020B0603020202020204" pitchFamily="34" charset="0"/>
                <a:cs typeface="Britannic Bold"/>
              </a:rPr>
              <a:t>Q / Repetition</a:t>
            </a:r>
          </a:p>
          <a:p>
            <a:r>
              <a:rPr lang="en-GB" sz="2400" b="1" dirty="0">
                <a:latin typeface="Trebuchet MS" panose="020B0603020202020204" pitchFamily="34" charset="0"/>
                <a:cs typeface="Britannic Bold"/>
              </a:rPr>
              <a:t>E </a:t>
            </a:r>
            <a:r>
              <a:rPr lang="en-GB" sz="2400" b="1" dirty="0" smtClean="0">
                <a:latin typeface="Trebuchet MS" panose="020B0603020202020204" pitchFamily="34" charset="0"/>
                <a:cs typeface="Britannic Bold"/>
              </a:rPr>
              <a:t>	</a:t>
            </a:r>
            <a:r>
              <a:rPr lang="en-GB" sz="2400" b="1" i="1" dirty="0" smtClean="0">
                <a:latin typeface="Trebuchet MS" panose="020B0603020202020204" pitchFamily="34" charset="0"/>
                <a:cs typeface="Britannic Bold"/>
              </a:rPr>
              <a:t>Exaggeration </a:t>
            </a:r>
            <a:r>
              <a:rPr lang="en-GB" sz="2400" b="1" i="1" dirty="0">
                <a:latin typeface="Trebuchet MS" panose="020B0603020202020204" pitchFamily="34" charset="0"/>
                <a:cs typeface="Britannic Bold"/>
              </a:rPr>
              <a:t>/ Emotive words</a:t>
            </a:r>
          </a:p>
          <a:p>
            <a:r>
              <a:rPr lang="en-GB" sz="2400" b="1" dirty="0">
                <a:latin typeface="Trebuchet MS" panose="020B0603020202020204" pitchFamily="34" charset="0"/>
                <a:cs typeface="Britannic Bold"/>
              </a:rPr>
              <a:t>S </a:t>
            </a:r>
            <a:r>
              <a:rPr lang="en-GB" sz="2400" b="1" dirty="0" smtClean="0">
                <a:latin typeface="Trebuchet MS" panose="020B0603020202020204" pitchFamily="34" charset="0"/>
                <a:cs typeface="Britannic Bold"/>
              </a:rPr>
              <a:t>	</a:t>
            </a:r>
            <a:r>
              <a:rPr lang="en-GB" sz="2400" b="1" i="1" dirty="0" smtClean="0">
                <a:latin typeface="Trebuchet MS" panose="020B0603020202020204" pitchFamily="34" charset="0"/>
                <a:cs typeface="Britannic Bold"/>
              </a:rPr>
              <a:t>Superlatives</a:t>
            </a:r>
            <a:endParaRPr lang="en-GB" sz="2400" b="1" i="1" dirty="0">
              <a:latin typeface="Trebuchet MS" panose="020B0603020202020204" pitchFamily="34" charset="0"/>
              <a:cs typeface="Britannic Bold"/>
            </a:endParaRPr>
          </a:p>
          <a:p>
            <a:r>
              <a:rPr lang="en-GB" sz="2400" b="1" dirty="0">
                <a:latin typeface="Trebuchet MS" panose="020B0603020202020204" pitchFamily="34" charset="0"/>
                <a:cs typeface="Britannic Bold"/>
              </a:rPr>
              <a:t>T </a:t>
            </a:r>
            <a:r>
              <a:rPr lang="en-GB" sz="2400" b="1" dirty="0" smtClean="0">
                <a:latin typeface="Trebuchet MS" panose="020B0603020202020204" pitchFamily="34" charset="0"/>
                <a:cs typeface="Britannic Bold"/>
              </a:rPr>
              <a:t>	</a:t>
            </a:r>
            <a:r>
              <a:rPr lang="en-GB" sz="2400" b="1" i="1" dirty="0" smtClean="0">
                <a:latin typeface="Trebuchet MS" panose="020B0603020202020204" pitchFamily="34" charset="0"/>
                <a:cs typeface="Britannic Bold"/>
              </a:rPr>
              <a:t>Tripling</a:t>
            </a:r>
            <a:endParaRPr lang="en-GB" sz="2400" b="1" i="1" dirty="0">
              <a:latin typeface="Trebuchet MS" panose="020B0603020202020204" pitchFamily="34" charset="0"/>
              <a:cs typeface="Britannic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6797" y="2251610"/>
            <a:ext cx="3520234" cy="304698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Century Gothic" pitchFamily="34" charset="0"/>
              </a:rPr>
              <a:t>Approach</a:t>
            </a:r>
            <a:endParaRPr lang="en-GB" sz="3200" b="1" u="sng" dirty="0">
              <a:latin typeface="Century Gothic" pitchFamily="34" charset="0"/>
            </a:endParaRPr>
          </a:p>
          <a:p>
            <a:pPr algn="ctr"/>
            <a:r>
              <a:rPr lang="en-GB" sz="3200" dirty="0" smtClean="0">
                <a:latin typeface="Trebuchet MS" panose="020B0603020202020204" pitchFamily="34" charset="0"/>
                <a:cs typeface="Britannic Bold"/>
              </a:rPr>
              <a:t>POINT</a:t>
            </a:r>
            <a:endParaRPr lang="en-GB" sz="3200" dirty="0">
              <a:latin typeface="Trebuchet MS" panose="020B0603020202020204" pitchFamily="34" charset="0"/>
              <a:cs typeface="Britannic Bold"/>
            </a:endParaRPr>
          </a:p>
          <a:p>
            <a:pPr algn="ctr"/>
            <a:r>
              <a:rPr lang="en-GB" sz="3200" dirty="0">
                <a:latin typeface="Trebuchet MS" panose="020B0603020202020204" pitchFamily="34" charset="0"/>
                <a:cs typeface="Britannic Bold"/>
              </a:rPr>
              <a:t>POINT</a:t>
            </a:r>
            <a:br>
              <a:rPr lang="en-GB" sz="3200" dirty="0">
                <a:latin typeface="Trebuchet MS" panose="020B0603020202020204" pitchFamily="34" charset="0"/>
                <a:cs typeface="Britannic Bold"/>
              </a:rPr>
            </a:br>
            <a:r>
              <a:rPr lang="en-GB" sz="3200" dirty="0" err="1">
                <a:latin typeface="Trebuchet MS" panose="020B0603020202020204" pitchFamily="34" charset="0"/>
                <a:cs typeface="Britannic Bold"/>
              </a:rPr>
              <a:t>POINT</a:t>
            </a:r>
            <a:endParaRPr lang="en-GB" sz="3200" dirty="0">
              <a:latin typeface="Trebuchet MS" panose="020B0603020202020204" pitchFamily="34" charset="0"/>
              <a:cs typeface="Britannic Bold"/>
            </a:endParaRPr>
          </a:p>
          <a:p>
            <a:pPr algn="ctr"/>
            <a:r>
              <a:rPr lang="en-GB" sz="3200" dirty="0">
                <a:latin typeface="Trebuchet MS" panose="020B0603020202020204" pitchFamily="34" charset="0"/>
                <a:cs typeface="Britannic Bold"/>
              </a:rPr>
              <a:t>POINT</a:t>
            </a:r>
          </a:p>
          <a:p>
            <a:pPr algn="ctr"/>
            <a:r>
              <a:rPr lang="en-GB" sz="3200" dirty="0">
                <a:latin typeface="Trebuchet MS" panose="020B0603020202020204" pitchFamily="34" charset="0"/>
                <a:cs typeface="Britannic Bold"/>
              </a:rPr>
              <a:t>HOWEVER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858" t="18771" r="64121" b="68307"/>
          <a:stretch/>
        </p:blipFill>
        <p:spPr>
          <a:xfrm>
            <a:off x="818482" y="419501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77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7223" y="1124360"/>
          <a:ext cx="11797554" cy="458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705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introduced the topic in the first paragraph.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included a series of steps explaining how or why something happens.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used technical 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vocabulary</a:t>
                      </a:r>
                      <a:r>
                        <a:rPr lang="en-GB" sz="2400" b="1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evidence in my explanation.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used present tense (unless an explanation of an historical event).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used connectives.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Sentences are well-formed and appropriately varied in length and style. (Maybe using AP</a:t>
                      </a:r>
                      <a:r>
                        <a:rPr lang="en-GB" sz="24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entences for deliberate effect.)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There are few if any spelling or grammatical errors.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itle 5"/>
          <p:cNvSpPr txBox="1">
            <a:spLocks/>
          </p:cNvSpPr>
          <p:nvPr/>
        </p:nvSpPr>
        <p:spPr>
          <a:xfrm>
            <a:off x="2883686" y="247727"/>
            <a:ext cx="9032714" cy="588375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Explain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 </a:t>
            </a:r>
            <a:r>
              <a:rPr lang="en-GB" sz="3200" b="1" i="1" dirty="0">
                <a:solidFill>
                  <a:schemeClr val="tx1"/>
                </a:solidFill>
              </a:rPr>
              <a:t>Steps to </a:t>
            </a:r>
            <a:r>
              <a:rPr lang="en-GB" sz="3200" b="1" i="1" dirty="0" smtClean="0">
                <a:solidFill>
                  <a:schemeClr val="tx1"/>
                </a:solidFill>
              </a:rPr>
              <a:t>Success</a:t>
            </a:r>
            <a:endParaRPr lang="en-GB" sz="32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83"/>
          <a:stretch/>
        </p:blipFill>
        <p:spPr>
          <a:xfrm>
            <a:off x="11324229" y="1136219"/>
            <a:ext cx="519494" cy="503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2303"/>
          <a:stretch/>
        </p:blipFill>
        <p:spPr>
          <a:xfrm>
            <a:off x="10466538" y="1136219"/>
            <a:ext cx="543237" cy="5037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71238" r="4097" b="18350"/>
          <a:stretch/>
        </p:blipFill>
        <p:spPr>
          <a:xfrm>
            <a:off x="2107475" y="5913120"/>
            <a:ext cx="8238308" cy="714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858" t="18771" r="64121" b="68307"/>
          <a:stretch/>
        </p:blipFill>
        <p:spPr>
          <a:xfrm>
            <a:off x="721239" y="337507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9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 txBox="1">
            <a:spLocks/>
          </p:cNvSpPr>
          <p:nvPr/>
        </p:nvSpPr>
        <p:spPr>
          <a:xfrm>
            <a:off x="2723814" y="422029"/>
            <a:ext cx="9270963" cy="613503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Summarise  –  </a:t>
            </a:r>
            <a:r>
              <a:rPr lang="en-GB" sz="3200" b="1" i="1" dirty="0">
                <a:solidFill>
                  <a:schemeClr val="tx1"/>
                </a:solidFill>
              </a:rPr>
              <a:t>Steps to Success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7223" y="2173239"/>
          <a:ext cx="11797554" cy="2037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345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 my own words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written a brief response which is shorter than</a:t>
                      </a:r>
                      <a:r>
                        <a:rPr lang="en-GB" sz="2400" b="1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 original text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provided</a:t>
                      </a:r>
                      <a:r>
                        <a:rPr lang="en-GB" sz="2400" b="1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 main detail only</a:t>
                      </a:r>
                      <a:endParaRPr lang="en-GB" sz="24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2303"/>
          <a:stretch/>
        </p:blipFill>
        <p:spPr>
          <a:xfrm>
            <a:off x="10466538" y="1921353"/>
            <a:ext cx="543237" cy="503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83"/>
          <a:stretch/>
        </p:blipFill>
        <p:spPr>
          <a:xfrm>
            <a:off x="11324229" y="1921353"/>
            <a:ext cx="519494" cy="503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83302" r="4381" b="6412"/>
          <a:stretch/>
        </p:blipFill>
        <p:spPr>
          <a:xfrm>
            <a:off x="1625498" y="5738950"/>
            <a:ext cx="9530183" cy="818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858" t="18771" r="64121" b="68307"/>
          <a:stretch/>
        </p:blipFill>
        <p:spPr>
          <a:xfrm>
            <a:off x="496266" y="513219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3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 txBox="1">
            <a:spLocks/>
          </p:cNvSpPr>
          <p:nvPr/>
        </p:nvSpPr>
        <p:spPr>
          <a:xfrm>
            <a:off x="2910017" y="264909"/>
            <a:ext cx="9032714" cy="675617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 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b="1" i="1" dirty="0">
                <a:solidFill>
                  <a:schemeClr val="tx1"/>
                </a:solidFill>
              </a:rPr>
              <a:t>Steps to </a:t>
            </a:r>
            <a:r>
              <a:rPr lang="en-GB" sz="3200" b="1" i="1" dirty="0" smtClean="0">
                <a:solidFill>
                  <a:schemeClr val="tx1"/>
                </a:solidFill>
              </a:rPr>
              <a:t>Success</a:t>
            </a:r>
            <a:endParaRPr lang="en-GB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91465"/>
              </p:ext>
            </p:extLst>
          </p:nvPr>
        </p:nvGraphicFramePr>
        <p:xfrm>
          <a:off x="197223" y="1678783"/>
          <a:ext cx="11797554" cy="497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011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8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included a title and opening sentences clearly explaining what the report is about.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0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paragraphed information for each of my headings.</a:t>
                      </a:r>
                      <a:endParaRPr lang="en-GB" sz="2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included specific, technical 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vocabulary</a:t>
                      </a:r>
                      <a:r>
                        <a:rPr lang="en-GB" sz="2400" b="1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factual language.</a:t>
                      </a:r>
                      <a:endParaRPr lang="en-GB" sz="24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0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included tables / pictures / diagrams to add information.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0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ended my report with a conclusion (summary of key points)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Sentences are well-formed and appropriately varied in length and style. (Maybe using AP</a:t>
                      </a:r>
                      <a:r>
                        <a:rPr lang="en-GB" sz="24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entences for deliberate effect.)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There are few if any spelling or grammatical errors.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75615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2303"/>
          <a:stretch/>
        </p:blipFill>
        <p:spPr>
          <a:xfrm>
            <a:off x="10466538" y="1741446"/>
            <a:ext cx="543237" cy="396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83"/>
          <a:stretch/>
        </p:blipFill>
        <p:spPr>
          <a:xfrm>
            <a:off x="11324229" y="1741446"/>
            <a:ext cx="519494" cy="396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858" t="18771" r="64121" b="68307"/>
          <a:stretch/>
        </p:blipFill>
        <p:spPr>
          <a:xfrm>
            <a:off x="644311" y="419501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6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 txBox="1">
            <a:spLocks/>
          </p:cNvSpPr>
          <p:nvPr/>
        </p:nvSpPr>
        <p:spPr>
          <a:xfrm>
            <a:off x="2962063" y="587486"/>
            <a:ext cx="9032714" cy="677214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Instruct  –  </a:t>
            </a:r>
            <a:r>
              <a:rPr lang="en-GB" sz="3200" b="1" i="1" dirty="0">
                <a:solidFill>
                  <a:schemeClr val="tx1"/>
                </a:solidFill>
              </a:rPr>
              <a:t>Steps to </a:t>
            </a:r>
            <a:r>
              <a:rPr lang="en-GB" sz="3200" b="1" i="1" dirty="0" smtClean="0">
                <a:solidFill>
                  <a:schemeClr val="tx1"/>
                </a:solidFill>
              </a:rPr>
              <a:t>Success</a:t>
            </a:r>
            <a:endParaRPr lang="en-GB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54115"/>
              </p:ext>
            </p:extLst>
          </p:nvPr>
        </p:nvGraphicFramePr>
        <p:xfrm>
          <a:off x="197223" y="1838463"/>
          <a:ext cx="11797554" cy="3714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705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included a title that makes the purpose clear.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included a list of requirements or equipment at the beginning in  order.</a:t>
                      </a:r>
                      <a:endParaRPr lang="en-GB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used imperative verbs.</a:t>
                      </a:r>
                      <a:endParaRPr lang="en-GB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listed all the steps in chronological order.</a:t>
                      </a:r>
                      <a:endParaRPr lang="en-GB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included key problems and possible remedies/solutions.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included diagrams or illustrations if appropriate.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2303"/>
          <a:stretch/>
        </p:blipFill>
        <p:spPr>
          <a:xfrm>
            <a:off x="10466538" y="1850322"/>
            <a:ext cx="543237" cy="503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83"/>
          <a:stretch/>
        </p:blipFill>
        <p:spPr>
          <a:xfrm>
            <a:off x="11324229" y="1850322"/>
            <a:ext cx="519494" cy="503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858" t="18771" r="64121" b="68307"/>
          <a:stretch/>
        </p:blipFill>
        <p:spPr>
          <a:xfrm>
            <a:off x="731397" y="692570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1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 txBox="1">
            <a:spLocks/>
          </p:cNvSpPr>
          <p:nvPr/>
        </p:nvSpPr>
        <p:spPr>
          <a:xfrm>
            <a:off x="2962063" y="409501"/>
            <a:ext cx="9032714" cy="665755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Recount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 </a:t>
            </a:r>
            <a:r>
              <a:rPr lang="en-GB" sz="3200" b="1" i="1" dirty="0" smtClean="0">
                <a:solidFill>
                  <a:schemeClr val="tx1"/>
                </a:solidFill>
              </a:rPr>
              <a:t>Steps </a:t>
            </a:r>
            <a:r>
              <a:rPr lang="en-GB" sz="3200" b="1" i="1" dirty="0">
                <a:solidFill>
                  <a:schemeClr val="tx1"/>
                </a:solidFill>
              </a:rPr>
              <a:t>to Success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90501"/>
              </p:ext>
            </p:extLst>
          </p:nvPr>
        </p:nvGraphicFramePr>
        <p:xfrm>
          <a:off x="197223" y="1838463"/>
          <a:ext cx="11797554" cy="458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705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used the 5W’s in the opening paragraph (where appropriate)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written in chronological order.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written in the past tense.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used time connectives.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included a clear conclusion.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Sentences are well-formed and appropriately varied in length and style. (Maybe using AP</a:t>
                      </a:r>
                      <a:r>
                        <a:rPr lang="en-GB" sz="24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entences for deliberate effect.)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There are few if any spelling or grammatical errors.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8925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2303"/>
          <a:stretch/>
        </p:blipFill>
        <p:spPr>
          <a:xfrm>
            <a:off x="10466538" y="1850322"/>
            <a:ext cx="543237" cy="503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83"/>
          <a:stretch/>
        </p:blipFill>
        <p:spPr>
          <a:xfrm>
            <a:off x="11324229" y="1850322"/>
            <a:ext cx="519494" cy="503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858" t="18771" r="64121" b="68307"/>
          <a:stretch/>
        </p:blipFill>
        <p:spPr>
          <a:xfrm>
            <a:off x="687854" y="510758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8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 txBox="1">
            <a:spLocks/>
          </p:cNvSpPr>
          <p:nvPr/>
        </p:nvSpPr>
        <p:spPr>
          <a:xfrm>
            <a:off x="2962063" y="177295"/>
            <a:ext cx="9032714" cy="643754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Describe  –  </a:t>
            </a:r>
            <a:r>
              <a:rPr lang="en-GB" sz="3200" b="1" i="1" dirty="0">
                <a:solidFill>
                  <a:schemeClr val="tx1"/>
                </a:solidFill>
              </a:rPr>
              <a:t>Steps to </a:t>
            </a:r>
            <a:r>
              <a:rPr lang="en-GB" sz="3200" b="1" i="1" dirty="0" smtClean="0">
                <a:solidFill>
                  <a:schemeClr val="tx1"/>
                </a:solidFill>
              </a:rPr>
              <a:t>Success</a:t>
            </a:r>
            <a:endParaRPr lang="en-GB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43458"/>
              </p:ext>
            </p:extLst>
          </p:nvPr>
        </p:nvGraphicFramePr>
        <p:xfrm>
          <a:off x="197223" y="1211446"/>
          <a:ext cx="11797554" cy="458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705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I have used vocabulary for effect.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r>
                        <a:rPr lang="en-GB" sz="2400" b="1" dirty="0"/>
                        <a:t>I</a:t>
                      </a:r>
                      <a:r>
                        <a:rPr lang="en-GB" sz="2400" b="1" baseline="0" dirty="0"/>
                        <a:t> </a:t>
                      </a:r>
                      <a:r>
                        <a:rPr lang="en-GB" sz="2400" b="1" baseline="0" dirty="0" smtClean="0"/>
                        <a:t>have used my 5 senses to describe.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I have included</a:t>
                      </a:r>
                      <a:r>
                        <a:rPr lang="en-GB" sz="2400" b="1" baseline="0" dirty="0" smtClean="0"/>
                        <a:t> detailed descriptions.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I have used punctuation for effect.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r>
                        <a:rPr lang="en-GB" sz="2400" b="1" dirty="0"/>
                        <a:t>I</a:t>
                      </a:r>
                      <a:r>
                        <a:rPr lang="en-GB" sz="2400" b="1" baseline="0" dirty="0"/>
                        <a:t> </a:t>
                      </a:r>
                      <a:r>
                        <a:rPr lang="en-GB" sz="2400" b="1" baseline="0" dirty="0" smtClean="0"/>
                        <a:t>have paragraphed my work.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Sentences are well-formed and appropriately varied in length and style. (Maybe using AP</a:t>
                      </a:r>
                      <a:r>
                        <a:rPr lang="en-GB" sz="24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entences for deliberate effect.)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There are few if any spelling or grammatical errors.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8876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2303"/>
          <a:stretch/>
        </p:blipFill>
        <p:spPr>
          <a:xfrm>
            <a:off x="10466538" y="1223305"/>
            <a:ext cx="543237" cy="503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83"/>
          <a:stretch/>
        </p:blipFill>
        <p:spPr>
          <a:xfrm>
            <a:off x="11324229" y="1223305"/>
            <a:ext cx="519494" cy="503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858" t="18771" r="64121" b="68307"/>
          <a:stretch/>
        </p:blipFill>
        <p:spPr>
          <a:xfrm>
            <a:off x="713979" y="315679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35428" r="4083" b="54032"/>
          <a:stretch/>
        </p:blipFill>
        <p:spPr>
          <a:xfrm>
            <a:off x="2228229" y="5982789"/>
            <a:ext cx="8265600" cy="72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074" y="178769"/>
            <a:ext cx="3540951" cy="959885"/>
          </a:xfrm>
        </p:spPr>
        <p:txBody>
          <a:bodyPr>
            <a:noAutofit/>
          </a:bodyPr>
          <a:lstStyle/>
          <a:p>
            <a:r>
              <a:rPr lang="en-GB" sz="2800" b="1" i="1" u="sng" dirty="0" smtClean="0">
                <a:latin typeface="+mn-lt"/>
              </a:rPr>
              <a:t>AP Sentence Starters</a:t>
            </a:r>
            <a:endParaRPr lang="en-GB" sz="2800" i="1" dirty="0">
              <a:latin typeface="+mn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24527" y="1113973"/>
            <a:ext cx="5589607" cy="19440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could also try: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 with a verb ending in </a:t>
            </a:r>
            <a:r>
              <a:rPr lang="en-GB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Running…</a:t>
            </a:r>
            <a:endParaRPr lang="en-GB" altLang="en-US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 with an adjective ending in </a:t>
            </a:r>
            <a:r>
              <a:rPr lang="en-GB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Worried..</a:t>
            </a:r>
            <a:endParaRPr lang="en-GB" altLang="en-US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 with an adverb ending </a:t>
            </a:r>
            <a:r>
              <a:rPr lang="en-GB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GB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Surprisingly…</a:t>
            </a:r>
            <a:endParaRPr lang="en-GB" altLang="en-US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 with a preposition e.g. over, at, on </a:t>
            </a:r>
            <a:endParaRPr lang="en-GB" altLang="en-US" sz="20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24526" y="3194465"/>
            <a:ext cx="5589607" cy="1323439"/>
          </a:xfrm>
          <a:prstGeom prst="rect">
            <a:avLst/>
          </a:prstGeom>
          <a:solidFill>
            <a:srgbClr val="EBB7D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alt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Vary sentence length and construction:</a:t>
            </a:r>
            <a:endParaRPr lang="en-GB" altLang="en-US" sz="2000" u="sng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hurried to work.  He was very late.</a:t>
            </a:r>
            <a:endParaRPr lang="en-GB" altLang="en-US" sz="20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hurried to work, because he was very late.</a:t>
            </a:r>
            <a:endParaRPr lang="en-GB" altLang="en-US" sz="20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John, who was very late, hurried to work.</a:t>
            </a: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395" y="250238"/>
            <a:ext cx="3452025" cy="64940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Vary the openings of sentences</a:t>
            </a:r>
            <a:r>
              <a:rPr lang="en-GB" alt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altLang="en-US" sz="2000" u="sng" dirty="0"/>
          </a:p>
          <a:p>
            <a:r>
              <a:rPr lang="en-GB" sz="2000" dirty="0"/>
              <a:t>Try these sentences to make your writing really pop!</a:t>
            </a:r>
          </a:p>
          <a:p>
            <a:endParaRPr lang="en-GB" sz="2000" dirty="0"/>
          </a:p>
          <a:p>
            <a:pPr marL="342900" indent="-342900">
              <a:buAutoNum type="arabicPeriod"/>
            </a:pPr>
            <a:r>
              <a:rPr lang="en-GB" sz="2000" b="1" u="sng" dirty="0"/>
              <a:t>If, if, if, then</a:t>
            </a:r>
          </a:p>
          <a:p>
            <a:r>
              <a:rPr lang="en-GB" sz="2000" dirty="0" err="1"/>
              <a:t>Eg</a:t>
            </a:r>
            <a:r>
              <a:rPr lang="en-GB" sz="2000" dirty="0"/>
              <a:t>. If we took more care, if we gave it more thought, if we planned thoroughly, then the future would be secure.</a:t>
            </a:r>
          </a:p>
          <a:p>
            <a:endParaRPr lang="en-GB" sz="2000" dirty="0"/>
          </a:p>
          <a:p>
            <a:r>
              <a:rPr lang="en-GB" sz="2000" dirty="0"/>
              <a:t>2. </a:t>
            </a:r>
            <a:r>
              <a:rPr lang="en-GB" sz="2000" b="1" u="sng" dirty="0"/>
              <a:t>More, more, more</a:t>
            </a:r>
          </a:p>
          <a:p>
            <a:r>
              <a:rPr lang="en-GB" sz="2000" dirty="0"/>
              <a:t>Too much pressure leads to more stress, more unhappiness and more depression.</a:t>
            </a:r>
          </a:p>
          <a:p>
            <a:endParaRPr lang="en-GB" sz="2000" dirty="0"/>
          </a:p>
          <a:p>
            <a:r>
              <a:rPr lang="en-GB" sz="2000" dirty="0"/>
              <a:t>3. </a:t>
            </a:r>
            <a:r>
              <a:rPr lang="en-GB" sz="2000" b="1" u="sng" dirty="0"/>
              <a:t>Adjective, same adjective</a:t>
            </a:r>
          </a:p>
          <a:p>
            <a:r>
              <a:rPr lang="en-GB" sz="2000" dirty="0"/>
              <a:t>We need courage, courage to do what is right.</a:t>
            </a:r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89340" y="4744641"/>
            <a:ext cx="3875685" cy="197485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could also try: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8.Question </a:t>
            </a:r>
            <a:r>
              <a:rPr lang="en-GB" alt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answer: </a:t>
            </a:r>
            <a:endParaRPr lang="en-GB" altLang="en-US" sz="2000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you know? Did you know?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Some; others: Some people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enjoy it; others can’t stand it</a:t>
            </a:r>
            <a:r>
              <a:rPr lang="en-GB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4572" y="250238"/>
            <a:ext cx="2464382" cy="64633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altLang="en-US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Double Adverbs</a:t>
            </a:r>
            <a:r>
              <a:rPr lang="en-GB" alt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altLang="en-US" sz="20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Crucially but surprisingly</a:t>
            </a:r>
            <a:r>
              <a:rPr lang="en-GB" alt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</a:p>
          <a:p>
            <a:endParaRPr lang="en-GB" altLang="en-US" sz="2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altLang="en-US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alt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 adjectives: </a:t>
            </a: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Immature</a:t>
            </a:r>
          </a:p>
          <a:p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inexperienced….</a:t>
            </a:r>
          </a:p>
          <a:p>
            <a:endParaRPr lang="en-GB" altLang="en-US" sz="2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GB" alt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Simile:</a:t>
            </a: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alt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</a:t>
            </a: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fish out of</a:t>
            </a:r>
          </a:p>
          <a:p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water…</a:t>
            </a:r>
          </a:p>
          <a:p>
            <a:endParaRPr lang="en-GB" altLang="en-US" sz="2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6.Question </a:t>
            </a:r>
            <a:r>
              <a:rPr lang="en-GB" alt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answer: </a:t>
            </a:r>
            <a:endParaRPr lang="en-GB" altLang="en-US" sz="2000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</a:p>
          <a:p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answer? More staff? More</a:t>
            </a:r>
          </a:p>
          <a:p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money? More time?</a:t>
            </a:r>
            <a:endParaRPr lang="en-GB" sz="2000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2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605" t="12376" r="4209" b="19203"/>
          <a:stretch/>
        </p:blipFill>
        <p:spPr>
          <a:xfrm>
            <a:off x="545432" y="0"/>
            <a:ext cx="11117179" cy="667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44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Underground Discourse Markers - Word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1" t="18500" r="9491" b="3801"/>
          <a:stretch/>
        </p:blipFill>
        <p:spPr>
          <a:xfrm>
            <a:off x="1138990" y="69542"/>
            <a:ext cx="10154652" cy="67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955605"/>
              </p:ext>
            </p:extLst>
          </p:nvPr>
        </p:nvGraphicFramePr>
        <p:xfrm>
          <a:off x="180831" y="1227648"/>
          <a:ext cx="11801138" cy="549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7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6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Connectives adding more information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Useful words for introducing opinions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Tentative sentence starters and phrases</a:t>
                      </a:r>
                      <a:endParaRPr lang="en-GB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key long term cause of...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The main reason...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The main method of...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 make matters worse...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It is therefore reasonable to conclude...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the fact that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the deciding factor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has become known 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There is much debate about whether...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Many people would argue...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The majority view is...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However, a minority felt that...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further complication is....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Other sources suggest...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Another issue to consider is...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It is clear that....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It is worth considering...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key reason why...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Research suggests that...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The main advantage of...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This means that...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The main disadvantage of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...</a:t>
                      </a:r>
                      <a:endParaRPr lang="en-GB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Perhaps the explanation for why...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could perhaps have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One probable explanation...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It is worth considering...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It would appear that...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There is much evidence to suggest that...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5"/>
          <p:cNvSpPr txBox="1">
            <a:spLocks/>
          </p:cNvSpPr>
          <p:nvPr/>
        </p:nvSpPr>
        <p:spPr>
          <a:xfrm>
            <a:off x="2995748" y="391648"/>
            <a:ext cx="8641977" cy="705631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Discuss / Argue  – Vocabulary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58" t="18771" r="64121" b="68307"/>
          <a:stretch/>
        </p:blipFill>
        <p:spPr>
          <a:xfrm>
            <a:off x="764782" y="461895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8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67500"/>
              </p:ext>
            </p:extLst>
          </p:nvPr>
        </p:nvGraphicFramePr>
        <p:xfrm>
          <a:off x="197223" y="868680"/>
          <a:ext cx="11797554" cy="522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922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introduced the 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to compare </a:t>
                      </a: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the first paragraph.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3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stated how things are similar</a:t>
                      </a:r>
                      <a:r>
                        <a:rPr lang="en-GB" sz="2400" b="1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different using comparison connectives.</a:t>
                      </a:r>
                      <a:endParaRPr lang="en-GB" sz="2400" b="1" kern="12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supported with evidence from the text.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I have stated clearly which text I am discussing and 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used connectives to structure the arguments and link ideas.</a:t>
                      </a:r>
                      <a:endParaRPr lang="en-GB" sz="24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summarised the similarities and differences in the final paragraph.</a:t>
                      </a:r>
                      <a:endParaRPr lang="en-GB" sz="24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Sentences are well-formed and appropriately varied in length and style. (Maybe using AP</a:t>
                      </a:r>
                      <a:r>
                        <a:rPr lang="en-GB" sz="24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entences for deliberate effect.)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There are few if any spelling or grammatical errors.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276675"/>
                  </a:ext>
                </a:extLst>
              </a:tr>
            </a:tbl>
          </a:graphicData>
        </a:graphic>
      </p:graphicFrame>
      <p:sp>
        <p:nvSpPr>
          <p:cNvPr id="10" name="Title 5"/>
          <p:cNvSpPr txBox="1">
            <a:spLocks/>
          </p:cNvSpPr>
          <p:nvPr/>
        </p:nvSpPr>
        <p:spPr>
          <a:xfrm>
            <a:off x="2723814" y="81941"/>
            <a:ext cx="9270963" cy="664224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Compare  –  </a:t>
            </a:r>
            <a:r>
              <a:rPr lang="en-GB" sz="3200" b="1" i="1" dirty="0" smtClean="0">
                <a:solidFill>
                  <a:schemeClr val="tx1"/>
                </a:solidFill>
              </a:rPr>
              <a:t>Steps </a:t>
            </a:r>
            <a:r>
              <a:rPr lang="en-GB" sz="3200" b="1" i="1" dirty="0">
                <a:solidFill>
                  <a:schemeClr val="tx1"/>
                </a:solidFill>
              </a:rPr>
              <a:t>to Success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2303"/>
          <a:stretch/>
        </p:blipFill>
        <p:spPr>
          <a:xfrm>
            <a:off x="10598331" y="910624"/>
            <a:ext cx="322218" cy="298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83"/>
          <a:stretch/>
        </p:blipFill>
        <p:spPr>
          <a:xfrm>
            <a:off x="11408229" y="910624"/>
            <a:ext cx="348341" cy="337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858" t="18771" r="64121" b="68307"/>
          <a:stretch/>
        </p:blipFill>
        <p:spPr>
          <a:xfrm>
            <a:off x="609142" y="197178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t="23746" r="3905" b="65461"/>
          <a:stretch/>
        </p:blipFill>
        <p:spPr>
          <a:xfrm>
            <a:off x="2202362" y="6133497"/>
            <a:ext cx="8273143" cy="6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 txBox="1">
            <a:spLocks/>
          </p:cNvSpPr>
          <p:nvPr/>
        </p:nvSpPr>
        <p:spPr>
          <a:xfrm>
            <a:off x="2995748" y="391648"/>
            <a:ext cx="8641977" cy="705631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Compare  – Vocabulary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6" t="67271" r="35451" b="17213"/>
          <a:stretch/>
        </p:blipFill>
        <p:spPr bwMode="auto">
          <a:xfrm>
            <a:off x="797057" y="1890626"/>
            <a:ext cx="10840668" cy="2025107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858" t="18771" r="64121" b="68307"/>
          <a:stretch/>
        </p:blipFill>
        <p:spPr>
          <a:xfrm>
            <a:off x="877994" y="510941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7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19613"/>
              </p:ext>
            </p:extLst>
          </p:nvPr>
        </p:nvGraphicFramePr>
        <p:xfrm>
          <a:off x="269843" y="458477"/>
          <a:ext cx="11797554" cy="612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025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briefly addressed </a:t>
                      </a: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to be evaluated </a:t>
                      </a: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the first paragraph.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ensured each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paragraph contains a key point which </a:t>
                      </a:r>
                      <a:r>
                        <a:rPr lang="en-GB" sz="24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discussed and evidenced.</a:t>
                      </a:r>
                      <a:endParaRPr lang="en-GB" sz="24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ensured each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paragraph 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logically follows from the previous. 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used evaluative language and language showing modality. I have used connectives to structure the arguments and link ideas.</a:t>
                      </a:r>
                      <a:endParaRPr lang="en-GB" sz="24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addressed ‘how’ if directed</a:t>
                      </a:r>
                      <a:r>
                        <a:rPr lang="en-GB" sz="2400" b="1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by discussing writer’s style / technique</a:t>
                      </a:r>
                      <a:endParaRPr lang="en-GB" sz="24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79874"/>
                  </a:ext>
                </a:extLst>
              </a:tr>
              <a:tr h="531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summarised the main</a:t>
                      </a:r>
                      <a:r>
                        <a:rPr lang="en-GB" sz="2400" b="1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points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the final paragraph. </a:t>
                      </a:r>
                      <a:endParaRPr lang="en-GB" sz="24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645449"/>
                  </a:ext>
                </a:extLst>
              </a:tr>
              <a:tr h="1629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Sentences are well-formed and appropriately varied in length and style. (Maybe using AP</a:t>
                      </a:r>
                      <a:r>
                        <a:rPr lang="en-GB" sz="24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entences for deliberate effect.)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There are few if any spelling or grammatical errors.</a:t>
                      </a:r>
                      <a:endParaRPr lang="en-GB" sz="24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59964"/>
                  </a:ext>
                </a:extLst>
              </a:tr>
            </a:tbl>
          </a:graphicData>
        </a:graphic>
      </p:graphicFrame>
      <p:sp>
        <p:nvSpPr>
          <p:cNvPr id="10" name="Title 5"/>
          <p:cNvSpPr txBox="1">
            <a:spLocks/>
          </p:cNvSpPr>
          <p:nvPr/>
        </p:nvSpPr>
        <p:spPr>
          <a:xfrm>
            <a:off x="3338334" y="92060"/>
            <a:ext cx="8641977" cy="571112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Evaluate – </a:t>
            </a:r>
            <a:r>
              <a:rPr lang="en-GB" sz="3200" b="1" i="1" dirty="0">
                <a:solidFill>
                  <a:schemeClr val="tx1"/>
                </a:solidFill>
              </a:rPr>
              <a:t>Steps to Success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2303"/>
          <a:stretch/>
        </p:blipFill>
        <p:spPr>
          <a:xfrm>
            <a:off x="10519954" y="728104"/>
            <a:ext cx="434174" cy="402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83"/>
          <a:stretch/>
        </p:blipFill>
        <p:spPr>
          <a:xfrm>
            <a:off x="11399519" y="717559"/>
            <a:ext cx="426072" cy="413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858" t="18771" r="64121" b="68307"/>
          <a:stretch/>
        </p:blipFill>
        <p:spPr>
          <a:xfrm>
            <a:off x="269843" y="147459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2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 txBox="1">
            <a:spLocks/>
          </p:cNvSpPr>
          <p:nvPr/>
        </p:nvSpPr>
        <p:spPr>
          <a:xfrm>
            <a:off x="3352800" y="231229"/>
            <a:ext cx="8641977" cy="587378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Evaluate  – Vocabulary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277" y="1284698"/>
            <a:ext cx="11646500" cy="156966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Words </a:t>
            </a:r>
            <a:r>
              <a:rPr lang="en-GB" sz="2400" dirty="0"/>
              <a:t>with positive evaluative meaning include</a:t>
            </a:r>
            <a:r>
              <a:rPr lang="en-GB" sz="2400" b="1" dirty="0" smtClean="0"/>
              <a:t>:</a:t>
            </a:r>
          </a:p>
          <a:p>
            <a:pPr algn="ctr"/>
            <a:r>
              <a:rPr lang="en-GB" sz="2400" b="1" dirty="0" smtClean="0"/>
              <a:t> </a:t>
            </a:r>
            <a:r>
              <a:rPr lang="en-GB" sz="2400" b="1" dirty="0"/>
              <a:t>important, significant, necessary, impressive. </a:t>
            </a:r>
            <a:endParaRPr lang="en-GB" sz="2400" b="1" dirty="0" smtClean="0"/>
          </a:p>
          <a:p>
            <a:pPr algn="ctr"/>
            <a:r>
              <a:rPr lang="en-GB" sz="2400" dirty="0" smtClean="0"/>
              <a:t>Words </a:t>
            </a:r>
            <a:r>
              <a:rPr lang="en-GB" sz="2400" dirty="0"/>
              <a:t>with negative evaluative meaning include</a:t>
            </a:r>
            <a:r>
              <a:rPr lang="en-GB" sz="2400" dirty="0" smtClean="0"/>
              <a:t>:</a:t>
            </a:r>
          </a:p>
          <a:p>
            <a:pPr algn="ctr"/>
            <a:r>
              <a:rPr lang="en-GB" sz="2400" b="1" dirty="0" smtClean="0"/>
              <a:t> </a:t>
            </a:r>
            <a:r>
              <a:rPr lang="en-GB" sz="2400" b="1" dirty="0"/>
              <a:t>inconclusive, questionable, unimpressive, insignificant and weak.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8277" y="3121191"/>
            <a:ext cx="11646500" cy="1938992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Expressing Degrees: </a:t>
            </a:r>
            <a:endParaRPr lang="en-GB" sz="2400" b="1" dirty="0" smtClean="0"/>
          </a:p>
          <a:p>
            <a:r>
              <a:rPr lang="en-GB" sz="2400" dirty="0" smtClean="0"/>
              <a:t>Modality </a:t>
            </a:r>
            <a:r>
              <a:rPr lang="en-GB" sz="2400" dirty="0"/>
              <a:t>is a term we use to describe the words in English which express degrees of certainty, frequency or obligation. </a:t>
            </a:r>
            <a:r>
              <a:rPr lang="en-GB" sz="2400" dirty="0" smtClean="0"/>
              <a:t>Writers </a:t>
            </a:r>
            <a:r>
              <a:rPr lang="en-GB" sz="2400" dirty="0"/>
              <a:t>choose to use modality when they want to present opinions in a respectful way or when they are not 100% certain of the validity of their claims. </a:t>
            </a:r>
            <a:endParaRPr lang="en-GB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464392" y="5392242"/>
            <a:ext cx="4530385" cy="1200329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Possibly     probably       certainly </a:t>
            </a:r>
          </a:p>
          <a:p>
            <a:pPr algn="ctr"/>
            <a:r>
              <a:rPr lang="en-GB" sz="2400" b="1" dirty="0" smtClean="0"/>
              <a:t>usually  may      could       </a:t>
            </a:r>
            <a:r>
              <a:rPr lang="en-GB" sz="2400" b="1" dirty="0"/>
              <a:t>would </a:t>
            </a:r>
            <a:r>
              <a:rPr lang="en-GB" sz="2400" b="1" dirty="0" smtClean="0"/>
              <a:t>     should       </a:t>
            </a:r>
            <a:r>
              <a:rPr lang="en-GB" sz="2400" b="1" dirty="0"/>
              <a:t>must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59189" r="5523" b="30031"/>
          <a:stretch/>
        </p:blipFill>
        <p:spPr>
          <a:xfrm>
            <a:off x="348277" y="5458334"/>
            <a:ext cx="6891151" cy="1068143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1858" t="18771" r="64121" b="68307"/>
          <a:stretch/>
        </p:blipFill>
        <p:spPr>
          <a:xfrm>
            <a:off x="644311" y="419501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9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23029"/>
              </p:ext>
            </p:extLst>
          </p:nvPr>
        </p:nvGraphicFramePr>
        <p:xfrm>
          <a:off x="113211" y="280794"/>
          <a:ext cx="11936769" cy="659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04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51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introduced the 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to be analysed </a:t>
                      </a: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the first paragraph.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ensured each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paragraph contains a key detail which </a:t>
                      </a:r>
                      <a:r>
                        <a:rPr lang="en-GB" sz="24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discussed &amp; evidenced.</a:t>
                      </a:r>
                      <a:endParaRPr lang="en-GB" sz="24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broken the detail down into it’s fundamental points</a:t>
                      </a:r>
                      <a:r>
                        <a:rPr lang="en-GB" sz="2400" b="1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i.e.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‘zoomed’ in on parts of the evidence and explained these details further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used analytical language and language showing modality / conditionality. I have used connectives to structure the arguments and link ideas.</a:t>
                      </a:r>
                      <a:endParaRPr lang="en-GB" sz="24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clearly addressed ‘how’ - if directed</a:t>
                      </a:r>
                      <a:r>
                        <a:rPr lang="en-GB" sz="2400" b="1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discuss writer’s technique / style</a:t>
                      </a:r>
                      <a:endParaRPr lang="en-GB" sz="24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79874"/>
                  </a:ext>
                </a:extLst>
              </a:tr>
              <a:tr h="700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provided an overview of the analysis in the final paragraph. </a:t>
                      </a:r>
                      <a:endParaRPr lang="en-GB" sz="24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645449"/>
                  </a:ext>
                </a:extLst>
              </a:tr>
              <a:tr h="1497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Sentences are well-formed and appropriately varied in length and style. (Maybe using AP</a:t>
                      </a:r>
                      <a:r>
                        <a:rPr lang="en-GB" sz="24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entences for deliberate effect.)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There are few if any spelling or grammatical errors.</a:t>
                      </a:r>
                      <a:endParaRPr lang="en-GB" sz="24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59964"/>
                  </a:ext>
                </a:extLst>
              </a:tr>
            </a:tbl>
          </a:graphicData>
        </a:graphic>
      </p:graphicFrame>
      <p:sp>
        <p:nvSpPr>
          <p:cNvPr id="10" name="Title 5"/>
          <p:cNvSpPr txBox="1">
            <a:spLocks/>
          </p:cNvSpPr>
          <p:nvPr/>
        </p:nvSpPr>
        <p:spPr>
          <a:xfrm>
            <a:off x="3338334" y="92060"/>
            <a:ext cx="8711646" cy="571112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</a:t>
            </a:r>
            <a:r>
              <a:rPr lang="en-GB" sz="3200" b="1" dirty="0">
                <a:solidFill>
                  <a:schemeClr val="tx1"/>
                </a:solidFill>
              </a:rPr>
              <a:t>Analyse 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 </a:t>
            </a:r>
            <a:r>
              <a:rPr lang="en-GB" sz="3200" b="1" i="1" dirty="0">
                <a:solidFill>
                  <a:schemeClr val="tx1"/>
                </a:solidFill>
              </a:rPr>
              <a:t>Steps to </a:t>
            </a:r>
            <a:r>
              <a:rPr lang="en-GB" sz="3200" b="1" i="1" dirty="0" smtClean="0">
                <a:solidFill>
                  <a:schemeClr val="tx1"/>
                </a:solidFill>
              </a:rPr>
              <a:t>Success</a:t>
            </a:r>
            <a:endParaRPr lang="en-GB" sz="3200" b="1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2303"/>
          <a:stretch/>
        </p:blipFill>
        <p:spPr>
          <a:xfrm>
            <a:off x="10519954" y="816385"/>
            <a:ext cx="434174" cy="402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83"/>
          <a:stretch/>
        </p:blipFill>
        <p:spPr>
          <a:xfrm>
            <a:off x="11408228" y="805840"/>
            <a:ext cx="426072" cy="413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858" t="18771" r="64121" b="68307"/>
          <a:stretch/>
        </p:blipFill>
        <p:spPr>
          <a:xfrm>
            <a:off x="113211" y="144093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0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 txBox="1">
            <a:spLocks/>
          </p:cNvSpPr>
          <p:nvPr/>
        </p:nvSpPr>
        <p:spPr>
          <a:xfrm>
            <a:off x="3352800" y="231229"/>
            <a:ext cx="8641977" cy="587378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Analyse  – Vocabulary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277" y="1201492"/>
            <a:ext cx="11646500" cy="1938992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Analytical Words </a:t>
            </a:r>
            <a:endParaRPr lang="en-GB" sz="2400" b="1" dirty="0" smtClean="0"/>
          </a:p>
          <a:p>
            <a:pPr algn="ctr"/>
            <a:r>
              <a:rPr lang="en-GB" sz="2400" dirty="0" smtClean="0"/>
              <a:t>suggests </a:t>
            </a:r>
            <a:r>
              <a:rPr lang="en-GB" sz="2400" dirty="0"/>
              <a:t>conveys highlights underlines </a:t>
            </a:r>
            <a:r>
              <a:rPr lang="en-GB" sz="2400" dirty="0" smtClean="0"/>
              <a:t>implies</a:t>
            </a:r>
          </a:p>
          <a:p>
            <a:pPr algn="ctr"/>
            <a:r>
              <a:rPr lang="en-GB" sz="2400" b="1" dirty="0"/>
              <a:t>Conditional Words </a:t>
            </a:r>
            <a:endParaRPr lang="en-GB" sz="2400" b="1" dirty="0" smtClean="0"/>
          </a:p>
          <a:p>
            <a:pPr algn="ctr"/>
            <a:r>
              <a:rPr lang="en-GB" sz="2400" dirty="0" smtClean="0"/>
              <a:t>although    as </a:t>
            </a:r>
            <a:r>
              <a:rPr lang="en-GB" sz="2400" dirty="0"/>
              <a:t>long </a:t>
            </a:r>
            <a:r>
              <a:rPr lang="en-GB" sz="2400" dirty="0" smtClean="0"/>
              <a:t>    however    if    </a:t>
            </a:r>
            <a:r>
              <a:rPr lang="en-GB" sz="2400" dirty="0"/>
              <a:t>in case </a:t>
            </a:r>
            <a:r>
              <a:rPr lang="en-GB" sz="2400" dirty="0" smtClean="0"/>
              <a:t>    instead      or </a:t>
            </a:r>
            <a:r>
              <a:rPr lang="en-GB" sz="2400" dirty="0"/>
              <a:t>else </a:t>
            </a:r>
            <a:r>
              <a:rPr lang="en-GB" sz="2400" dirty="0" smtClean="0"/>
              <a:t>    or </a:t>
            </a:r>
            <a:r>
              <a:rPr lang="en-GB" sz="2400" dirty="0"/>
              <a:t>rather </a:t>
            </a:r>
            <a:r>
              <a:rPr lang="en-GB" sz="2400" dirty="0" smtClean="0"/>
              <a:t>    otherwise </a:t>
            </a:r>
            <a:r>
              <a:rPr lang="en-GB" sz="2400" dirty="0"/>
              <a:t>unless </a:t>
            </a:r>
            <a:r>
              <a:rPr lang="en-GB" sz="2400" dirty="0" smtClean="0"/>
              <a:t>    whether</a:t>
            </a:r>
            <a:endParaRPr lang="en-GB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348277" y="3329913"/>
            <a:ext cx="11646500" cy="1938992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Expressing Degrees: </a:t>
            </a:r>
            <a:endParaRPr lang="en-GB" sz="2400" b="1" dirty="0" smtClean="0"/>
          </a:p>
          <a:p>
            <a:r>
              <a:rPr lang="en-GB" sz="2400" dirty="0" smtClean="0"/>
              <a:t>Modality </a:t>
            </a:r>
            <a:r>
              <a:rPr lang="en-GB" sz="2400" dirty="0"/>
              <a:t>is a term we use to describe the words in English which express degrees of certainty, frequency or obligation. </a:t>
            </a:r>
            <a:r>
              <a:rPr lang="en-GB" sz="2400" dirty="0" smtClean="0"/>
              <a:t>Writers </a:t>
            </a:r>
            <a:r>
              <a:rPr lang="en-GB" sz="2400" dirty="0"/>
              <a:t>choose to use modality when they want to present opinions in a respectful way or when they are not 100% certain of the validity of their claims. </a:t>
            </a:r>
            <a:endParaRPr lang="en-GB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7464392" y="5392242"/>
            <a:ext cx="4530385" cy="1200329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Possibly     probably       certainly </a:t>
            </a:r>
          </a:p>
          <a:p>
            <a:pPr algn="ctr"/>
            <a:r>
              <a:rPr lang="en-GB" sz="2400" b="1" dirty="0" smtClean="0"/>
              <a:t>usually  may      could       </a:t>
            </a:r>
            <a:r>
              <a:rPr lang="en-GB" sz="2400" b="1" dirty="0"/>
              <a:t>would </a:t>
            </a:r>
            <a:r>
              <a:rPr lang="en-GB" sz="2400" b="1" dirty="0" smtClean="0"/>
              <a:t>     should       </a:t>
            </a:r>
            <a:r>
              <a:rPr lang="en-GB" sz="2400" b="1" dirty="0"/>
              <a:t>must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1858" t="18771" r="64121" b="68307"/>
          <a:stretch/>
        </p:blipFill>
        <p:spPr>
          <a:xfrm>
            <a:off x="644311" y="419501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1321" r="4305" b="77967"/>
          <a:stretch/>
        </p:blipFill>
        <p:spPr>
          <a:xfrm>
            <a:off x="457608" y="5705061"/>
            <a:ext cx="6670582" cy="5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68688"/>
              </p:ext>
            </p:extLst>
          </p:nvPr>
        </p:nvGraphicFramePr>
        <p:xfrm>
          <a:off x="197223" y="1323540"/>
          <a:ext cx="11797554" cy="554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705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introduction briefly covers the topic of my persuasive writing.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written in the present tense.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outlined my arguments in different 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paragraphs</a:t>
                      </a:r>
                      <a:r>
                        <a:rPr lang="en-GB" sz="2400" b="1" kern="12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including one paragraph outlining a counter argument.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used </a:t>
                      </a:r>
                      <a:r>
                        <a:rPr lang="en-GB" sz="2400" b="1" kern="12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PinAFOREST</a:t>
                      </a:r>
                      <a:r>
                        <a:rPr lang="en-GB" sz="24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techniques to support my argument.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used connectives to structure the arguments and link ideas.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conclusion summarises my arguments.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Sentences are well-formed and appropriately varied in length and style. (Maybe using AP</a:t>
                      </a:r>
                      <a:r>
                        <a:rPr lang="en-GB" sz="24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</a:t>
                      </a: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entences for deliberate effect.)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There are few if any spelling or grammatical errors.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801545"/>
                  </a:ext>
                </a:extLst>
              </a:tr>
            </a:tbl>
          </a:graphicData>
        </a:graphic>
      </p:graphicFrame>
      <p:sp>
        <p:nvSpPr>
          <p:cNvPr id="10" name="Title 5"/>
          <p:cNvSpPr txBox="1">
            <a:spLocks/>
          </p:cNvSpPr>
          <p:nvPr/>
        </p:nvSpPr>
        <p:spPr>
          <a:xfrm>
            <a:off x="2962063" y="190985"/>
            <a:ext cx="9032714" cy="636329"/>
          </a:xfrm>
          <a:prstGeom prst="rect">
            <a:avLst/>
          </a:prstGeom>
          <a:solidFill>
            <a:srgbClr val="FFFFC5"/>
          </a:solidFill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Writing to Persuade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 </a:t>
            </a:r>
            <a:r>
              <a:rPr lang="en-GB" sz="3200" b="1" i="1" dirty="0">
                <a:solidFill>
                  <a:schemeClr val="tx1"/>
                </a:solidFill>
              </a:rPr>
              <a:t>Steps to Success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2303"/>
          <a:stretch/>
        </p:blipFill>
        <p:spPr>
          <a:xfrm>
            <a:off x="10471446" y="1420330"/>
            <a:ext cx="458136" cy="424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83"/>
          <a:stretch/>
        </p:blipFill>
        <p:spPr>
          <a:xfrm>
            <a:off x="11268176" y="1382011"/>
            <a:ext cx="450676" cy="437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858" t="18771" r="64121" b="68307"/>
          <a:stretch/>
        </p:blipFill>
        <p:spPr>
          <a:xfrm>
            <a:off x="644311" y="275626"/>
            <a:ext cx="1386236" cy="46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6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1665</Words>
  <Application>Microsoft Office PowerPoint</Application>
  <PresentationFormat>Widescreen</PresentationFormat>
  <Paragraphs>199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Britannic Bold</vt:lpstr>
      <vt:lpstr>Calibri</vt:lpstr>
      <vt:lpstr>Calibri Light</vt:lpstr>
      <vt:lpstr>Century Gothic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 Sentence Starters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cthomas</dc:creator>
  <cp:lastModifiedBy>Leigh Kembery</cp:lastModifiedBy>
  <cp:revision>28</cp:revision>
  <dcterms:created xsi:type="dcterms:W3CDTF">2019-03-08T07:49:18Z</dcterms:created>
  <dcterms:modified xsi:type="dcterms:W3CDTF">2019-07-02T11:26:22Z</dcterms:modified>
</cp:coreProperties>
</file>